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102326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120680" y="4098240"/>
            <a:ext cx="102326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120680" y="409824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364080" y="409824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80640" y="182556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40240" y="182556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120680" y="409824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580640" y="409824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40240" y="409824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120680" y="1825560"/>
            <a:ext cx="102326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102326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1120680" y="409824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120680" y="1825560"/>
            <a:ext cx="102326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364080" y="409824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120680" y="4098240"/>
            <a:ext cx="102326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102326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120680" y="4098240"/>
            <a:ext cx="102326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120680" y="409824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364080" y="409824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80640" y="182556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40240" y="182556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1120680" y="409824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580640" y="409824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40240" y="4098240"/>
            <a:ext cx="32947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102326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120680" y="409824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364080" y="409824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64080" y="1825560"/>
            <a:ext cx="4993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120680" y="4098240"/>
            <a:ext cx="102326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209680" y="4464000"/>
            <a:ext cx="9143640" cy="1641240"/>
          </a:xfrm>
          <a:prstGeom prst="rect">
            <a:avLst/>
          </a:prstGeom>
        </p:spPr>
        <p:txBody>
          <a:bodyPr>
            <a:normAutofit fontScale="42000"/>
          </a:bodyPr>
          <a:p>
            <a:r>
              <a:rPr b="0" lang="en-US" sz="96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0FD31A9-7B73-4000-A9DD-18BE3CE11682}" type="slidenum">
              <a:rPr b="0" lang="en-US" sz="1200" spc="-1" strike="noStrike">
                <a:solidFill>
                  <a:srgbClr val="ededed"/>
                </a:solidFill>
                <a:latin typeface="Corbel"/>
                <a:ea typeface="Corbe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rmAutofit/>
          </a:bodyPr>
          <a:p>
            <a:r>
              <a:rPr b="0" lang="en-US" sz="5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120680" y="1825560"/>
            <a:ext cx="10232640" cy="4350960"/>
          </a:xfrm>
          <a:prstGeom prst="rect">
            <a:avLst/>
          </a:prstGeom>
        </p:spPr>
        <p:txBody>
          <a:bodyPr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CC6A647-3739-4241-BD8F-310F18191411}" type="slidenum">
              <a:rPr b="0" lang="en-US" sz="1200" spc="-1" strike="noStrike">
                <a:solidFill>
                  <a:srgbClr val="ededed"/>
                </a:solidFill>
                <a:latin typeface="Corbel"/>
                <a:ea typeface="Corbe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youtu.be/Qav7ax4otOI" TargetMode="External"/><Relationship Id="rId2" Type="http://schemas.openxmlformats.org/officeDocument/2006/relationships/hyperlink" Target="https://youtu.be/Qav7ax4otOI" TargetMode="External"/><Relationship Id="rId3" Type="http://schemas.openxmlformats.org/officeDocument/2006/relationships/hyperlink" Target="https://youtu.be/Qav7ax4otOI" TargetMode="External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2209680" y="4464000"/>
            <a:ext cx="9143640" cy="1641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r">
              <a:lnSpc>
                <a:spcPct val="90000"/>
              </a:lnSpc>
            </a:pPr>
            <a:r>
              <a:rPr b="0" lang="en-US" sz="9600" spc="-1" strike="noStrike">
                <a:solidFill>
                  <a:srgbClr val="ffffff"/>
                </a:solidFill>
                <a:latin typeface="Corbel"/>
                <a:ea typeface="Corbel"/>
              </a:rPr>
              <a:t>Rule 8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2209680" y="3694320"/>
            <a:ext cx="9143640" cy="753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r">
              <a:lnSpc>
                <a:spcPct val="90000"/>
              </a:lnSpc>
            </a:pPr>
            <a:r>
              <a:rPr b="0" lang="en-US" sz="3200" spc="-1" strike="noStrike">
                <a:solidFill>
                  <a:srgbClr val="ffdb82"/>
                </a:solidFill>
                <a:latin typeface="Corbel"/>
                <a:ea typeface="Corbel"/>
              </a:rPr>
              <a:t>Free Throws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5400" spc="-1" strike="noStrike">
                <a:solidFill>
                  <a:srgbClr val="ededed"/>
                </a:solidFill>
                <a:latin typeface="Corbel"/>
                <a:ea typeface="Corbel"/>
              </a:rPr>
              <a:t>Rule 8:  Free Throw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The administering official is to bounce the ball to the free thrower for a free throw (FT)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Once the ball is caught by the free thrower, either team may be guilty of a violation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16488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 u="sng">
                <a:solidFill>
                  <a:srgbClr val="ad1f1f"/>
                </a:solidFill>
                <a:uFillTx/>
                <a:latin typeface="Corbel"/>
                <a:ea typeface="Corbel"/>
                <a:hlinkClick r:id="rId1"/>
              </a:rPr>
              <a:t>Double FT </a:t>
            </a:r>
            <a:r>
              <a:rPr b="0" lang="en-US" sz="2800" spc="-1" strike="noStrike" u="sng">
                <a:solidFill>
                  <a:srgbClr val="ad1f1f"/>
                </a:solidFill>
                <a:uFillTx/>
                <a:latin typeface="Corbel"/>
                <a:ea typeface="Corbel"/>
                <a:hlinkClick r:id="rId2"/>
              </a:rPr>
              <a:t>Violation</a:t>
            </a:r>
            <a:r>
              <a:rPr b="0" lang="en-US" sz="2800" spc="-1" strike="noStrike" u="sng">
                <a:solidFill>
                  <a:srgbClr val="ad1f1f"/>
                </a:solidFill>
                <a:uFillTx/>
                <a:latin typeface="Corbel"/>
                <a:ea typeface="Corbel"/>
                <a:hlinkClick r:id="rId3"/>
              </a:rPr>
              <a:t>?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When a FT follows a timeout or intermission, the resumption of play (ROP) procedure is in effect to prevent delay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Administer Penalties for Fouls in the order that they occurred!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5400" spc="-1" strike="noStrike">
                <a:solidFill>
                  <a:srgbClr val="ededed"/>
                </a:solidFill>
                <a:latin typeface="Corbel"/>
                <a:ea typeface="Corbel"/>
              </a:rPr>
              <a:t>Rule 8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Resumption of Play for Free Throws: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If the free thrower is not ready (in the semi-circle), then the official should sound his whistle and place the ball on the floor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If the opponents are not ready, the administering official is to sound his whistle and bounce the ball to the free thrower.  A delayed dead-ball violation is in effect.  If the free throw is missed, a substitute throw is awarded.  This is because it is required that Team B players occupy the first marked lane spaces above the blocks.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If either team violates again, a technical foul will be charged to that team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5400" spc="-1" strike="noStrike">
                <a:solidFill>
                  <a:srgbClr val="ededed"/>
                </a:solidFill>
                <a:latin typeface="Corbel"/>
                <a:ea typeface="Corbel"/>
              </a:rPr>
              <a:t>Rule 8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If the ball is to remain dead after the last awarded free throw, no players are allowed along the lane lines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If the last awarded free throw is to remain live, opponents of the shooter must occupy the first marked lane spaces above the blocks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A maximum of six players are allowed to occupy lane line (4 defensive, 2 offensive)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A player occupying a marked lane space, may enter the lane on release of the ball by the free throw shooter (Rule 9-1-3)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Any player not in a marked lane space must be behind the FT line extended AND outside the 3 point arc. Cannot enter until the ball hits the ring or FT ends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5400" spc="-1" strike="noStrike">
                <a:solidFill>
                  <a:srgbClr val="ededed"/>
                </a:solidFill>
                <a:latin typeface="Corbel"/>
                <a:ea typeface="Corbel"/>
              </a:rPr>
              <a:t>Rule 8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If a player is fouled and FT</a:t>
            </a:r>
            <a:r>
              <a:rPr b="0" lang="en-US" sz="2800" spc="-1" strike="noStrike">
                <a:solidFill>
                  <a:srgbClr val="ededed"/>
                </a:solidFill>
                <a:latin typeface="Arial"/>
                <a:ea typeface="Arial"/>
              </a:rPr>
              <a:t>’</a:t>
            </a: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s are awarded, the fouled player must attempt the shots unless he is forced to withdraw due to injury or disqualification.  An eligible substitute must attempt all FT</a:t>
            </a:r>
            <a:r>
              <a:rPr b="0" lang="en-US" sz="2800" spc="-1" strike="noStrike">
                <a:solidFill>
                  <a:srgbClr val="ededed"/>
                </a:solidFill>
                <a:latin typeface="Arial"/>
                <a:ea typeface="Arial"/>
              </a:rPr>
              <a:t>’</a:t>
            </a: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s.  If there are no eligible substitutes remaining, the FT</a:t>
            </a:r>
            <a:r>
              <a:rPr b="0" lang="en-US" sz="2800" spc="-1" strike="noStrike">
                <a:solidFill>
                  <a:srgbClr val="ededed"/>
                </a:solidFill>
                <a:latin typeface="Arial"/>
                <a:ea typeface="Arial"/>
              </a:rPr>
              <a:t>’</a:t>
            </a: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s may be attempted by any player on the team so designated by captain or coach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5400" spc="-1" strike="noStrike">
                <a:solidFill>
                  <a:srgbClr val="ededed"/>
                </a:solidFill>
                <a:latin typeface="Corbel"/>
                <a:ea typeface="Corbel"/>
              </a:rPr>
              <a:t>Rule 8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Technical Foul FT</a:t>
            </a:r>
            <a:r>
              <a:rPr b="0" lang="en-US" sz="2800" spc="-1" strike="noStrike">
                <a:solidFill>
                  <a:srgbClr val="ededed"/>
                </a:solidFill>
                <a:latin typeface="Arial"/>
                <a:ea typeface="Arial"/>
              </a:rPr>
              <a:t>’</a:t>
            </a: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s may be attempted by any player or eligible substitute.  The designated player may attempt some or all of the FT</a:t>
            </a:r>
            <a:r>
              <a:rPr b="0" lang="en-US" sz="2800" spc="-1" strike="noStrike">
                <a:solidFill>
                  <a:srgbClr val="ededed"/>
                </a:solidFill>
                <a:latin typeface="Arial"/>
                <a:ea typeface="Arial"/>
              </a:rPr>
              <a:t>’</a:t>
            </a: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s.  The captain or coach designates the shooter(s)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All Free Throw tries must be made within ten (10) seconds of the ball being at the disposal of the free thrower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5400" spc="-1" strike="noStrike">
                <a:solidFill>
                  <a:srgbClr val="ededed"/>
                </a:solidFill>
                <a:latin typeface="Corbel"/>
                <a:ea typeface="Corbel"/>
              </a:rPr>
              <a:t>Rule 8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Once the ball is at the disposal of the free thrower, only the team that is attempting the FT may request (and be granted) a time out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If the last FT is unsuccessful along the lane, the ball stays live when the FT is missed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If the last FT is successful when players are along the lane, the ball becomes dead when it passes through the ring.  B can take the ball out for an end line throw-in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5400" spc="-1" strike="noStrike">
                <a:solidFill>
                  <a:srgbClr val="ededed"/>
                </a:solidFill>
                <a:latin typeface="Corbel"/>
                <a:ea typeface="Corbel"/>
              </a:rPr>
              <a:t>Rule 8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4000"/>
          </a:bodyPr>
          <a:p>
            <a:pPr marL="228600" indent="-214920">
              <a:lnSpc>
                <a:spcPct val="90000"/>
              </a:lnSpc>
              <a:buClr>
                <a:srgbClr val="ededed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deded"/>
                </a:solidFill>
                <a:latin typeface="Corbel"/>
                <a:ea typeface="Corbel"/>
              </a:rPr>
              <a:t>If players are not allowed to occupy lane spaces, one of the following has occurred: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16720">
              <a:lnSpc>
                <a:spcPct val="90000"/>
              </a:lnSpc>
              <a:spcBef>
                <a:spcPts val="499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A.  Technical Foul shots:  In-bounds Spot is at division line opposite table in the backcourt.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16720">
              <a:lnSpc>
                <a:spcPct val="90000"/>
              </a:lnSpc>
              <a:spcBef>
                <a:spcPts val="499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B.   Intentional Foul Shots:  In-bounds Spot is out of bounds spot nearest the foul in the backcourt or one of the four designated spots nearest the foul in the frontcourt.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16720">
              <a:lnSpc>
                <a:spcPct val="90000"/>
              </a:lnSpc>
              <a:spcBef>
                <a:spcPts val="499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C.  Flagrant Personal Foul:  In-bounds Spot is out of bounds spot nearest the foul  in the backcourt or one of the four designated spots nearest the foul in the frontcourt.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16720">
              <a:lnSpc>
                <a:spcPct val="90000"/>
              </a:lnSpc>
              <a:spcBef>
                <a:spcPts val="499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D:  Time expires to end a period after release for try for field goal against an airborne shooter who is fouled in the act of shooting and the FTs could determine the outcome of the game.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16720">
              <a:lnSpc>
                <a:spcPct val="90000"/>
              </a:lnSpc>
              <a:spcBef>
                <a:spcPts val="499"/>
              </a:spcBef>
              <a:buClr>
                <a:srgbClr val="ededed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E: Bonus free throws following a technical when table personnel failed to notify the officials of the team's 5th foul of the quarter prior to the technical FTs being awarded.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181440">
              <a:lnSpc>
                <a:spcPct val="90000"/>
              </a:lnSpc>
              <a:spcBef>
                <a:spcPts val="499"/>
              </a:spcBef>
              <a:buClr>
                <a:srgbClr val="ededed"/>
              </a:buClr>
              <a:buSzPct val="75000"/>
              <a:buFont typeface="Arial"/>
              <a:buChar char="•"/>
            </a:pPr>
            <a:r>
              <a:rPr b="0" lang="en-US" sz="2400" spc="-1" strike="noStrike">
                <a:solidFill>
                  <a:srgbClr val="ededed"/>
                </a:solidFill>
                <a:latin typeface="Corbel"/>
                <a:ea typeface="Corbel"/>
              </a:rPr>
              <a:t>F:  Following the expiration of time of a game and a Technical is assessed. The FTs could determine the outcome of the game or whether overtime will be played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685800" indent="-75960">
              <a:lnSpc>
                <a:spcPct val="90000"/>
              </a:lnSpc>
              <a:spcBef>
                <a:spcPts val="499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LibreOffice/6.1.3.2$Windows_X86_64 LibreOffice_project/86daf60bf00efa86ad547e59e09d6bb77c699acb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2014-11-14T13:00:09Z</dcterms:created>
  <dc:creator>Jake Rosiek</dc:creator>
  <dc:description/>
  <dc:language>en-US</dc:language>
  <cp:lastModifiedBy/>
  <dcterms:modified xsi:type="dcterms:W3CDTF">2023-08-30T14:42:26Z</dcterms:modified>
  <cp:revision>1</cp:revision>
  <dc:subject/>
  <dc:title/>
</cp:coreProperties>
</file>