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png" ContentType="image/png"/>
  <Override PartName="/ppt/media/image2.png" ContentType="image/png"/>
  <Override PartName="/ppt/media/image9.jpeg" ContentType="image/jpeg"/>
  <Override PartName="/ppt/media/image3.png" ContentType="image/png"/>
  <Override PartName="/ppt/media/image4.png" ContentType="image/png"/>
  <Override PartName="/ppt/media/image5.png" ContentType="image/png"/>
  <Override PartName="/ppt/media/image8.jpeg" ContentType="image/jpeg"/>
  <Override PartName="/ppt/media/image6.png" ContentType="image/png"/>
  <Override PartName="/ppt/media/image7.png" ContentType="image/png"/>
  <Override PartName="/ppt/media/image10.jpeg" ContentType="image/jpe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33"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34"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3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3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38"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39"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41"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42"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43"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44"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45"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46"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53"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55"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57"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58"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62"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64"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66"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7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74"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7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7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79"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80"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82"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83"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84"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85"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86"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87"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3"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94"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96"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98"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99"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14"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1"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04"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105"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107"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09"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111"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12"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13"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115"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116"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11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19"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20"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21"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123"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124"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125"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126"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127"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128"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9"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21"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2"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23"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25"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26"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7"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29"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30"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31"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slideLayout" Target="../slideLayouts/slideLayout1.xml"/><Relationship Id="rId8" Type="http://schemas.openxmlformats.org/officeDocument/2006/relationships/slideLayout" Target="../slideLayouts/slideLayout2.xml"/><Relationship Id="rId9" Type="http://schemas.openxmlformats.org/officeDocument/2006/relationships/slideLayout" Target="../slideLayouts/slideLayout3.xml"/><Relationship Id="rId10" Type="http://schemas.openxmlformats.org/officeDocument/2006/relationships/slideLayout" Target="../slideLayouts/slideLayout4.xml"/><Relationship Id="rId11" Type="http://schemas.openxmlformats.org/officeDocument/2006/relationships/slideLayout" Target="../slideLayouts/slideLayout5.xml"/><Relationship Id="rId12" Type="http://schemas.openxmlformats.org/officeDocument/2006/relationships/slideLayout" Target="../slideLayouts/slideLayout6.xml"/><Relationship Id="rId13" Type="http://schemas.openxmlformats.org/officeDocument/2006/relationships/slideLayout" Target="../slideLayouts/slideLayout7.xml"/><Relationship Id="rId14" Type="http://schemas.openxmlformats.org/officeDocument/2006/relationships/slideLayout" Target="../slideLayouts/slideLayout8.xml"/><Relationship Id="rId15" Type="http://schemas.openxmlformats.org/officeDocument/2006/relationships/slideLayout" Target="../slideLayouts/slideLayout9.xml"/><Relationship Id="rId16" Type="http://schemas.openxmlformats.org/officeDocument/2006/relationships/slideLayout" Target="../slideLayouts/slideLayout10.xml"/><Relationship Id="rId17" Type="http://schemas.openxmlformats.org/officeDocument/2006/relationships/slideLayout" Target="../slideLayouts/slideLayout11.xml"/><Relationship Id="rId18"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6.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7.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0" name="Group 1"/>
          <p:cNvGrpSpPr/>
          <p:nvPr/>
        </p:nvGrpSpPr>
        <p:grpSpPr>
          <a:xfrm>
            <a:off x="11401560" y="6229440"/>
            <a:ext cx="456480" cy="456480"/>
            <a:chOff x="11401560" y="6229440"/>
            <a:chExt cx="456480" cy="456480"/>
          </a:xfrm>
        </p:grpSpPr>
        <p:sp>
          <p:nvSpPr>
            <p:cNvPr id="1" name="CustomShape 2"/>
            <p:cNvSpPr/>
            <p:nvPr/>
          </p:nvSpPr>
          <p:spPr>
            <a:xfrm>
              <a:off x="11401560" y="6229440"/>
              <a:ext cx="456480" cy="456480"/>
            </a:xfrm>
            <a:prstGeom prst="ellipse">
              <a:avLst/>
            </a:prstGeom>
            <a:blipFill rotWithShape="0">
              <a:blip r:embed="rId2"/>
              <a:tile/>
            </a:blipFill>
            <a:ln>
              <a:noFill/>
            </a:ln>
          </p:spPr>
          <p:style>
            <a:lnRef idx="0"/>
            <a:fillRef idx="0"/>
            <a:effectRef idx="0"/>
            <a:fontRef idx="minor"/>
          </p:style>
        </p:sp>
        <p:sp>
          <p:nvSpPr>
            <p:cNvPr id="2" name="CustomShape 3"/>
            <p:cNvSpPr/>
            <p:nvPr/>
          </p:nvSpPr>
          <p:spPr>
            <a:xfrm>
              <a:off x="11430720" y="6258600"/>
              <a:ext cx="398160" cy="398160"/>
            </a:xfrm>
            <a:prstGeom prst="ellipse">
              <a:avLst/>
            </a:prstGeom>
            <a:noFill/>
            <a:ln w="12600">
              <a:solidFill>
                <a:srgbClr val="ffffff"/>
              </a:solidFill>
              <a:round/>
            </a:ln>
          </p:spPr>
          <p:style>
            <a:lnRef idx="0"/>
            <a:fillRef idx="0"/>
            <a:effectRef idx="0"/>
            <a:fontRef idx="minor"/>
          </p:style>
        </p:sp>
      </p:grpSp>
      <p:sp>
        <p:nvSpPr>
          <p:cNvPr id="3" name="CustomShape 4"/>
          <p:cNvSpPr/>
          <p:nvPr/>
        </p:nvSpPr>
        <p:spPr>
          <a:xfrm>
            <a:off x="920880" y="1347120"/>
            <a:ext cx="10222200" cy="79920"/>
          </a:xfrm>
          <a:prstGeom prst="rect">
            <a:avLst/>
          </a:prstGeom>
          <a:blipFill rotWithShape="0">
            <a:blip r:embed="rId3">
              <a:alphaModFix amt="85000"/>
            </a:blip>
            <a:tile/>
          </a:blipFill>
          <a:ln>
            <a:noFill/>
          </a:ln>
        </p:spPr>
        <p:style>
          <a:lnRef idx="0"/>
          <a:fillRef idx="0"/>
          <a:effectRef idx="0"/>
          <a:fontRef idx="minor"/>
        </p:style>
      </p:sp>
      <p:sp>
        <p:nvSpPr>
          <p:cNvPr id="4" name="CustomShape 5"/>
          <p:cNvSpPr/>
          <p:nvPr/>
        </p:nvSpPr>
        <p:spPr>
          <a:xfrm>
            <a:off x="920880" y="4299840"/>
            <a:ext cx="10222200" cy="79920"/>
          </a:xfrm>
          <a:prstGeom prst="rect">
            <a:avLst/>
          </a:prstGeom>
          <a:blipFill rotWithShape="0">
            <a:blip r:embed="rId4">
              <a:alphaModFix amt="85000"/>
            </a:blip>
            <a:tile/>
          </a:blipFill>
          <a:ln>
            <a:noFill/>
          </a:ln>
        </p:spPr>
        <p:style>
          <a:lnRef idx="0"/>
          <a:fillRef idx="0"/>
          <a:effectRef idx="0"/>
          <a:fontRef idx="minor"/>
        </p:style>
      </p:sp>
      <p:sp>
        <p:nvSpPr>
          <p:cNvPr id="5" name="CustomShape 6"/>
          <p:cNvSpPr/>
          <p:nvPr/>
        </p:nvSpPr>
        <p:spPr>
          <a:xfrm>
            <a:off x="920880" y="1484640"/>
            <a:ext cx="10222200" cy="2742480"/>
          </a:xfrm>
          <a:prstGeom prst="rect">
            <a:avLst/>
          </a:prstGeom>
          <a:blipFill rotWithShape="0">
            <a:blip r:embed="rId5">
              <a:alphaModFix amt="85000"/>
            </a:blip>
            <a:tile/>
          </a:blipFill>
          <a:ln>
            <a:noFill/>
          </a:ln>
        </p:spPr>
        <p:style>
          <a:lnRef idx="0"/>
          <a:fillRef idx="0"/>
          <a:effectRef idx="0"/>
          <a:fontRef idx="minor"/>
        </p:style>
      </p:sp>
      <p:grpSp>
        <p:nvGrpSpPr>
          <p:cNvPr id="6" name="Group 7"/>
          <p:cNvGrpSpPr/>
          <p:nvPr/>
        </p:nvGrpSpPr>
        <p:grpSpPr>
          <a:xfrm>
            <a:off x="9648720" y="4068720"/>
            <a:ext cx="1080360" cy="1080360"/>
            <a:chOff x="9648720" y="4068720"/>
            <a:chExt cx="1080360" cy="1080360"/>
          </a:xfrm>
        </p:grpSpPr>
        <p:sp>
          <p:nvSpPr>
            <p:cNvPr id="7" name="CustomShape 8"/>
            <p:cNvSpPr/>
            <p:nvPr/>
          </p:nvSpPr>
          <p:spPr>
            <a:xfrm>
              <a:off x="9648720" y="4068720"/>
              <a:ext cx="1080360" cy="1080360"/>
            </a:xfrm>
            <a:prstGeom prst="ellipse">
              <a:avLst/>
            </a:prstGeom>
            <a:blipFill rotWithShape="0">
              <a:blip r:embed="rId6"/>
              <a:tile/>
            </a:blipFill>
            <a:ln>
              <a:noFill/>
            </a:ln>
          </p:spPr>
          <p:style>
            <a:lnRef idx="0"/>
            <a:fillRef idx="0"/>
            <a:effectRef idx="0"/>
            <a:fontRef idx="minor"/>
          </p:style>
        </p:sp>
        <p:sp>
          <p:nvSpPr>
            <p:cNvPr id="8" name="CustomShape 9"/>
            <p:cNvSpPr/>
            <p:nvPr/>
          </p:nvSpPr>
          <p:spPr>
            <a:xfrm>
              <a:off x="9757080" y="4176720"/>
              <a:ext cx="864000" cy="864000"/>
            </a:xfrm>
            <a:prstGeom prst="ellipse">
              <a:avLst/>
            </a:prstGeom>
            <a:noFill/>
            <a:ln w="25560">
              <a:solidFill>
                <a:srgbClr val="ffffff"/>
              </a:solidFill>
              <a:round/>
            </a:ln>
          </p:spPr>
          <p:style>
            <a:lnRef idx="0"/>
            <a:fillRef idx="0"/>
            <a:effectRef idx="0"/>
            <a:fontRef idx="minor"/>
          </p:style>
        </p:sp>
      </p:grpSp>
      <p:sp>
        <p:nvSpPr>
          <p:cNvPr id="9" name="PlaceHolder 10"/>
          <p:cNvSpPr>
            <a:spLocks noGrp="1"/>
          </p:cNvSpPr>
          <p:nvPr>
            <p:ph type="title"/>
          </p:nvPr>
        </p:nvSpPr>
        <p:spPr>
          <a:xfrm>
            <a:off x="1069920" y="484200"/>
            <a:ext cx="10057680" cy="1608840"/>
          </a:xfrm>
          <a:prstGeom prst="rect">
            <a:avLst/>
          </a:prstGeom>
        </p:spPr>
        <p:txBody>
          <a:bodyPr lIns="0" rIns="0" tIns="0" bIns="0" anchor="ctr"/>
          <a:p>
            <a:r>
              <a:rPr b="0" lang="en-US" sz="1800" spc="-1" strike="noStrike">
                <a:latin typeface="Arial"/>
              </a:rPr>
              <a:t>Click to edit the title text format</a:t>
            </a:r>
            <a:endParaRPr b="0" lang="en-US" sz="1800" spc="-1" strike="noStrike">
              <a:latin typeface="Arial"/>
            </a:endParaRPr>
          </a:p>
        </p:txBody>
      </p:sp>
      <p:sp>
        <p:nvSpPr>
          <p:cNvPr id="10" name="PlaceHolder 11"/>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7"/>
    <p:sldLayoutId id="2147483650"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 id="2147483660" r:id="rId18"/>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47" name="Group 1"/>
          <p:cNvGrpSpPr/>
          <p:nvPr/>
        </p:nvGrpSpPr>
        <p:grpSpPr>
          <a:xfrm>
            <a:off x="11401560" y="6229440"/>
            <a:ext cx="456480" cy="456480"/>
            <a:chOff x="11401560" y="6229440"/>
            <a:chExt cx="456480" cy="456480"/>
          </a:xfrm>
        </p:grpSpPr>
        <p:sp>
          <p:nvSpPr>
            <p:cNvPr id="48" name="CustomShape 2"/>
            <p:cNvSpPr/>
            <p:nvPr/>
          </p:nvSpPr>
          <p:spPr>
            <a:xfrm>
              <a:off x="11401560" y="6229440"/>
              <a:ext cx="456480" cy="456480"/>
            </a:xfrm>
            <a:prstGeom prst="ellipse">
              <a:avLst/>
            </a:prstGeom>
            <a:blipFill rotWithShape="0">
              <a:blip r:embed="rId2"/>
              <a:tile/>
            </a:blipFill>
            <a:ln>
              <a:noFill/>
            </a:ln>
          </p:spPr>
          <p:style>
            <a:lnRef idx="0"/>
            <a:fillRef idx="0"/>
            <a:effectRef idx="0"/>
            <a:fontRef idx="minor"/>
          </p:style>
        </p:sp>
        <p:sp>
          <p:nvSpPr>
            <p:cNvPr id="49" name="CustomShape 3"/>
            <p:cNvSpPr/>
            <p:nvPr/>
          </p:nvSpPr>
          <p:spPr>
            <a:xfrm>
              <a:off x="11430720" y="6258600"/>
              <a:ext cx="398160" cy="398160"/>
            </a:xfrm>
            <a:prstGeom prst="ellipse">
              <a:avLst/>
            </a:prstGeom>
            <a:noFill/>
            <a:ln w="12600">
              <a:solidFill>
                <a:srgbClr val="ffffff"/>
              </a:solidFill>
              <a:round/>
            </a:ln>
          </p:spPr>
          <p:style>
            <a:lnRef idx="0"/>
            <a:fillRef idx="0"/>
            <a:effectRef idx="0"/>
            <a:fontRef idx="minor"/>
          </p:style>
        </p:sp>
      </p:grpSp>
      <p:sp>
        <p:nvSpPr>
          <p:cNvPr id="50" name="PlaceHolder 4"/>
          <p:cNvSpPr>
            <a:spLocks noGrp="1"/>
          </p:cNvSpPr>
          <p:nvPr>
            <p:ph type="title"/>
          </p:nvPr>
        </p:nvSpPr>
        <p:spPr>
          <a:xfrm>
            <a:off x="609480" y="273600"/>
            <a:ext cx="109724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51"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88" name="Group 1"/>
          <p:cNvGrpSpPr/>
          <p:nvPr/>
        </p:nvGrpSpPr>
        <p:grpSpPr>
          <a:xfrm>
            <a:off x="11401560" y="6229440"/>
            <a:ext cx="456480" cy="456480"/>
            <a:chOff x="11401560" y="6229440"/>
            <a:chExt cx="456480" cy="456480"/>
          </a:xfrm>
        </p:grpSpPr>
        <p:sp>
          <p:nvSpPr>
            <p:cNvPr id="89" name="CustomShape 2"/>
            <p:cNvSpPr/>
            <p:nvPr/>
          </p:nvSpPr>
          <p:spPr>
            <a:xfrm>
              <a:off x="11401560" y="6229440"/>
              <a:ext cx="456480" cy="456480"/>
            </a:xfrm>
            <a:prstGeom prst="ellipse">
              <a:avLst/>
            </a:prstGeom>
            <a:blipFill rotWithShape="0">
              <a:blip r:embed="rId2"/>
              <a:tile/>
            </a:blipFill>
            <a:ln>
              <a:noFill/>
            </a:ln>
          </p:spPr>
          <p:style>
            <a:lnRef idx="0"/>
            <a:fillRef idx="0"/>
            <a:effectRef idx="0"/>
            <a:fontRef idx="minor"/>
          </p:style>
        </p:sp>
        <p:sp>
          <p:nvSpPr>
            <p:cNvPr id="90" name="CustomShape 3"/>
            <p:cNvSpPr/>
            <p:nvPr/>
          </p:nvSpPr>
          <p:spPr>
            <a:xfrm>
              <a:off x="11430720" y="6258600"/>
              <a:ext cx="398160" cy="398160"/>
            </a:xfrm>
            <a:prstGeom prst="ellipse">
              <a:avLst/>
            </a:prstGeom>
            <a:noFill/>
            <a:ln w="12600">
              <a:solidFill>
                <a:srgbClr val="ffffff"/>
              </a:solidFill>
              <a:round/>
            </a:ln>
          </p:spPr>
          <p:style>
            <a:lnRef idx="0"/>
            <a:fillRef idx="0"/>
            <a:effectRef idx="0"/>
            <a:fontRef idx="minor"/>
          </p:style>
        </p:sp>
      </p:grpSp>
      <p:sp>
        <p:nvSpPr>
          <p:cNvPr id="91" name="PlaceHolder 4"/>
          <p:cNvSpPr>
            <a:spLocks noGrp="1"/>
          </p:cNvSpPr>
          <p:nvPr>
            <p:ph type="title"/>
          </p:nvPr>
        </p:nvSpPr>
        <p:spPr>
          <a:xfrm>
            <a:off x="609480" y="273600"/>
            <a:ext cx="109724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92"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hyperlink" Target="https://www.youtube.com/watch?v=i56ei92wVuE" TargetMode="External"/><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1051560" y="1432080"/>
            <a:ext cx="9966240" cy="3035160"/>
          </a:xfrm>
          <a:prstGeom prst="rect">
            <a:avLst/>
          </a:prstGeom>
          <a:noFill/>
          <a:ln>
            <a:noFill/>
          </a:ln>
        </p:spPr>
        <p:style>
          <a:lnRef idx="0"/>
          <a:fillRef idx="0"/>
          <a:effectRef idx="0"/>
          <a:fontRef idx="minor"/>
        </p:style>
        <p:txBody>
          <a:bodyPr lIns="90000" rIns="90000" tIns="45000" bIns="45000" anchor="ctr"/>
          <a:p>
            <a:pPr>
              <a:lnSpc>
                <a:spcPct val="80000"/>
              </a:lnSpc>
            </a:pPr>
            <a:r>
              <a:rPr b="0" lang="en-US" sz="9600" spc="-1" strike="noStrike">
                <a:solidFill>
                  <a:srgbClr val="000000"/>
                </a:solidFill>
                <a:latin typeface="Rockwell"/>
                <a:ea typeface="Rockwell"/>
              </a:rPr>
              <a:t>RULE 7</a:t>
            </a:r>
            <a:endParaRPr b="0" lang="en-US" sz="9600" spc="-1" strike="noStrike">
              <a:latin typeface="Arial"/>
            </a:endParaRPr>
          </a:p>
        </p:txBody>
      </p:sp>
      <p:sp>
        <p:nvSpPr>
          <p:cNvPr id="130" name="CustomShape 2"/>
          <p:cNvSpPr/>
          <p:nvPr/>
        </p:nvSpPr>
        <p:spPr>
          <a:xfrm>
            <a:off x="1069920" y="4389480"/>
            <a:ext cx="7890840" cy="1069200"/>
          </a:xfrm>
          <a:prstGeom prst="rect">
            <a:avLst/>
          </a:prstGeom>
          <a:noFill/>
          <a:ln>
            <a:noFill/>
          </a:ln>
        </p:spPr>
        <p:style>
          <a:lnRef idx="0"/>
          <a:fillRef idx="0"/>
          <a:effectRef idx="0"/>
          <a:fontRef idx="minor"/>
        </p:style>
        <p:txBody>
          <a:bodyPr lIns="90000" rIns="90000" tIns="45000" bIns="45000">
            <a:normAutofit/>
          </a:bodyPr>
          <a:p>
            <a:pPr>
              <a:lnSpc>
                <a:spcPct val="90000"/>
              </a:lnSpc>
            </a:pPr>
            <a:r>
              <a:rPr b="0" lang="en-US" sz="2200" spc="-1" strike="noStrike">
                <a:solidFill>
                  <a:srgbClr val="000000"/>
                </a:solidFill>
                <a:latin typeface="Rockwell"/>
                <a:ea typeface="Rockwell"/>
              </a:rPr>
              <a:t>Out of Bounds &amp; The Throw-In</a:t>
            </a:r>
            <a:endParaRPr b="0" lang="en-US" sz="2200" spc="-1" strike="noStrike">
              <a:latin typeface="Arial"/>
            </a:endParaRPr>
          </a:p>
        </p:txBody>
      </p:sp>
      <p:pic>
        <p:nvPicPr>
          <p:cNvPr id="131" name="Google Shape;106;p1" descr=""/>
          <p:cNvPicPr/>
          <p:nvPr/>
        </p:nvPicPr>
        <p:blipFill>
          <a:blip r:embed="rId1"/>
          <a:stretch/>
        </p:blipFill>
        <p:spPr>
          <a:xfrm>
            <a:off x="5451480" y="1351080"/>
            <a:ext cx="4047480" cy="3037680"/>
          </a:xfrm>
          <a:prstGeom prst="rect">
            <a:avLst/>
          </a:prstGeom>
          <a:ln>
            <a:noFill/>
          </a:ln>
        </p:spPr>
      </p:pic>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1069920" y="484560"/>
            <a:ext cx="10057680" cy="160848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5400" spc="-1" strike="noStrike">
                <a:solidFill>
                  <a:srgbClr val="000000"/>
                </a:solidFill>
                <a:latin typeface="Rockwell"/>
                <a:ea typeface="Rockwell"/>
              </a:rPr>
              <a:t>RULE 7</a:t>
            </a:r>
            <a:endParaRPr b="0" lang="en-US" sz="5400" spc="-1" strike="noStrike">
              <a:latin typeface="Arial"/>
            </a:endParaRPr>
          </a:p>
        </p:txBody>
      </p:sp>
      <p:sp>
        <p:nvSpPr>
          <p:cNvPr id="151" name="CustomShape 2"/>
          <p:cNvSpPr/>
          <p:nvPr/>
        </p:nvSpPr>
        <p:spPr>
          <a:xfrm>
            <a:off x="1069920" y="2120760"/>
            <a:ext cx="10057680" cy="4050720"/>
          </a:xfrm>
          <a:prstGeom prst="rect">
            <a:avLst/>
          </a:prstGeom>
          <a:noFill/>
          <a:ln>
            <a:noFill/>
          </a:ln>
        </p:spPr>
        <p:style>
          <a:lnRef idx="0"/>
          <a:fillRef idx="0"/>
          <a:effectRef idx="0"/>
          <a:fontRef idx="minor"/>
        </p:style>
        <p:txBody>
          <a:bodyPr lIns="90000" rIns="90000" tIns="45000" bIns="45000"/>
          <a:p>
            <a:pPr marL="182520" indent="-181800">
              <a:lnSpc>
                <a:spcPct val="90000"/>
              </a:lnSpc>
              <a:buClr>
                <a:srgbClr val="9e3611"/>
              </a:buClr>
              <a:buFont typeface="Noto Sans Symbols"/>
              <a:buChar char="▪"/>
            </a:pPr>
            <a:r>
              <a:rPr b="0" lang="en-US" sz="2800" spc="-1" strike="noStrike">
                <a:solidFill>
                  <a:srgbClr val="000000"/>
                </a:solidFill>
                <a:latin typeface="Rockwell"/>
                <a:ea typeface="Rockwell"/>
              </a:rPr>
              <a:t>Throw In Begins:</a:t>
            </a:r>
            <a:endParaRPr b="0" lang="en-US" sz="2800" spc="-1" strike="noStrike">
              <a:latin typeface="Arial"/>
            </a:endParaRPr>
          </a:p>
          <a:p>
            <a:pPr lvl="1" marL="457200" indent="-181800">
              <a:lnSpc>
                <a:spcPct val="90000"/>
              </a:lnSpc>
              <a:spcBef>
                <a:spcPts val="400"/>
              </a:spcBef>
              <a:buClr>
                <a:srgbClr val="9e3611"/>
              </a:buClr>
              <a:buFont typeface="Noto Sans Symbols"/>
              <a:buChar char="▪"/>
            </a:pPr>
            <a:r>
              <a:rPr b="0" lang="en-US" sz="2800" spc="-1" strike="noStrike">
                <a:solidFill>
                  <a:srgbClr val="000000"/>
                </a:solidFill>
                <a:latin typeface="Rockwell"/>
                <a:ea typeface="Rockwell"/>
              </a:rPr>
              <a:t>A.  When at the disposal of a player</a:t>
            </a:r>
            <a:endParaRPr b="0" lang="en-US" sz="2800" spc="-1" strike="noStrike">
              <a:latin typeface="Arial"/>
            </a:endParaRPr>
          </a:p>
          <a:p>
            <a:pPr lvl="1" marL="457200" indent="-181800">
              <a:lnSpc>
                <a:spcPct val="90000"/>
              </a:lnSpc>
              <a:spcBef>
                <a:spcPts val="601"/>
              </a:spcBef>
              <a:buClr>
                <a:srgbClr val="9e3611"/>
              </a:buClr>
              <a:buFont typeface="Noto Sans Symbols"/>
              <a:buChar char="▪"/>
            </a:pPr>
            <a:r>
              <a:rPr b="0" lang="en-US" sz="2800" spc="-1" strike="noStrike">
                <a:solidFill>
                  <a:srgbClr val="000000"/>
                </a:solidFill>
                <a:latin typeface="Rockwell"/>
                <a:ea typeface="Rockwell"/>
              </a:rPr>
              <a:t>B.  Count begins when ball is at disposal of a player</a:t>
            </a:r>
            <a:endParaRPr b="0" lang="en-US" sz="2800" spc="-1" strike="noStrike">
              <a:latin typeface="Arial"/>
            </a:endParaRPr>
          </a:p>
          <a:p>
            <a:pPr lvl="1" marL="457200" indent="-181800">
              <a:lnSpc>
                <a:spcPct val="90000"/>
              </a:lnSpc>
              <a:spcBef>
                <a:spcPts val="601"/>
              </a:spcBef>
              <a:buClr>
                <a:srgbClr val="9e3611"/>
              </a:buClr>
              <a:buFont typeface="Noto Sans Symbols"/>
              <a:buChar char="▪"/>
            </a:pPr>
            <a:r>
              <a:rPr b="0" lang="en-US" sz="2800" spc="-1" strike="noStrike">
                <a:solidFill>
                  <a:srgbClr val="000000"/>
                </a:solidFill>
                <a:latin typeface="Rockwell"/>
                <a:ea typeface="Rockwell"/>
              </a:rPr>
              <a:t>C.  Throw in count ends when the ball is released onto the court</a:t>
            </a:r>
            <a:endParaRPr b="0" lang="en-US" sz="2800" spc="-1" strike="noStrike">
              <a:latin typeface="Arial"/>
            </a:endParaRPr>
          </a:p>
          <a:p>
            <a:pPr lvl="1" marL="457200" indent="-181800">
              <a:lnSpc>
                <a:spcPct val="90000"/>
              </a:lnSpc>
              <a:spcBef>
                <a:spcPts val="601"/>
              </a:spcBef>
              <a:buClr>
                <a:srgbClr val="9e3611"/>
              </a:buClr>
              <a:buFont typeface="Noto Sans Symbols"/>
              <a:buChar char="▪"/>
            </a:pPr>
            <a:r>
              <a:rPr b="0" lang="en-US" sz="2800" spc="-1" strike="noStrike">
                <a:solidFill>
                  <a:srgbClr val="000000"/>
                </a:solidFill>
                <a:latin typeface="Rockwell"/>
                <a:ea typeface="Rockwell"/>
              </a:rPr>
              <a:t>D. The thrown ball is to be released so that it goes directly onto the playing court (or out of bounds: Exception 7-5-7)</a:t>
            </a:r>
            <a:endParaRPr b="0" lang="en-US" sz="2800" spc="-1" strike="noStrike">
              <a:latin typeface="Arial"/>
            </a:endParaRPr>
          </a:p>
          <a:p>
            <a:pPr lvl="1" marL="457200" indent="-181800">
              <a:lnSpc>
                <a:spcPct val="90000"/>
              </a:lnSpc>
              <a:spcBef>
                <a:spcPts val="601"/>
              </a:spcBef>
              <a:buClr>
                <a:srgbClr val="9e3611"/>
              </a:buClr>
              <a:buFont typeface="Noto Sans Symbols"/>
              <a:buChar char="▪"/>
            </a:pPr>
            <a:r>
              <a:rPr b="0" lang="en-US" sz="2800" spc="-1" strike="noStrike">
                <a:solidFill>
                  <a:srgbClr val="000000"/>
                </a:solidFill>
                <a:latin typeface="Rockwell"/>
                <a:ea typeface="Rockwell"/>
              </a:rPr>
              <a:t>E.  The thrown ball is to touch another player who is in bounds or out-of-bounds.</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1069920" y="484560"/>
            <a:ext cx="10057680" cy="160848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5400" spc="-1" strike="noStrike">
                <a:solidFill>
                  <a:srgbClr val="000000"/>
                </a:solidFill>
                <a:latin typeface="Rockwell"/>
                <a:ea typeface="Rockwell"/>
              </a:rPr>
              <a:t>RULE 7</a:t>
            </a:r>
            <a:endParaRPr b="0" lang="en-US" sz="5400" spc="-1" strike="noStrike">
              <a:latin typeface="Arial"/>
            </a:endParaRPr>
          </a:p>
        </p:txBody>
      </p:sp>
      <p:sp>
        <p:nvSpPr>
          <p:cNvPr id="153" name="CustomShape 2"/>
          <p:cNvSpPr/>
          <p:nvPr/>
        </p:nvSpPr>
        <p:spPr>
          <a:xfrm>
            <a:off x="1069920" y="1790640"/>
            <a:ext cx="10057680" cy="4050720"/>
          </a:xfrm>
          <a:prstGeom prst="rect">
            <a:avLst/>
          </a:prstGeom>
          <a:noFill/>
          <a:ln>
            <a:noFill/>
          </a:ln>
        </p:spPr>
        <p:style>
          <a:lnRef idx="0"/>
          <a:fillRef idx="0"/>
          <a:effectRef idx="0"/>
          <a:fontRef idx="minor"/>
        </p:style>
        <p:txBody>
          <a:bodyPr lIns="90000" rIns="90000" tIns="45000" bIns="45000"/>
          <a:p>
            <a:pPr lvl="1" marL="457200" indent="-181800">
              <a:lnSpc>
                <a:spcPct val="90000"/>
              </a:lnSpc>
              <a:buClr>
                <a:srgbClr val="9e3611"/>
              </a:buClr>
              <a:buFont typeface="Noto Sans Symbols"/>
              <a:buChar char="▪"/>
            </a:pPr>
            <a:r>
              <a:rPr b="0" lang="en-US" sz="2800" spc="-1" strike="noStrike">
                <a:solidFill>
                  <a:srgbClr val="000000"/>
                </a:solidFill>
                <a:latin typeface="Rockwell"/>
                <a:ea typeface="Rockwell"/>
              </a:rPr>
              <a:t>F.  An offensive teammate cannot touch the thrown ball on the out of bounds side of the court</a:t>
            </a:r>
            <a:endParaRPr b="0" lang="en-US" sz="2800" spc="-1" strike="noStrike">
              <a:latin typeface="Arial"/>
            </a:endParaRPr>
          </a:p>
          <a:p>
            <a:pPr lvl="1" marL="457200" indent="-181800">
              <a:lnSpc>
                <a:spcPct val="90000"/>
              </a:lnSpc>
              <a:spcBef>
                <a:spcPts val="601"/>
              </a:spcBef>
              <a:buClr>
                <a:srgbClr val="9e3611"/>
              </a:buClr>
              <a:buFont typeface="Noto Sans Symbols"/>
              <a:buChar char="▪"/>
            </a:pPr>
            <a:r>
              <a:rPr b="0" lang="en-US" sz="2800" spc="-1" strike="noStrike">
                <a:solidFill>
                  <a:srgbClr val="000000"/>
                </a:solidFill>
                <a:latin typeface="Rockwell"/>
                <a:ea typeface="Rockwell"/>
              </a:rPr>
              <a:t>G.  On a designated spot throw in, the thrower shall not leave the spot prior to releasing the ball</a:t>
            </a:r>
            <a:endParaRPr b="0" lang="en-US" sz="2800" spc="-1" strike="noStrike">
              <a:latin typeface="Arial"/>
            </a:endParaRPr>
          </a:p>
          <a:p>
            <a:pPr lvl="1" marL="457200" indent="-181800">
              <a:lnSpc>
                <a:spcPct val="90000"/>
              </a:lnSpc>
              <a:spcBef>
                <a:spcPts val="601"/>
              </a:spcBef>
              <a:buClr>
                <a:srgbClr val="9e3611"/>
              </a:buClr>
              <a:buFont typeface="Noto Sans Symbols"/>
              <a:buChar char="▪"/>
            </a:pPr>
            <a:r>
              <a:rPr b="0" lang="en-US" sz="2800" spc="-1" strike="noStrike">
                <a:solidFill>
                  <a:srgbClr val="000000"/>
                </a:solidFill>
                <a:latin typeface="Rockwell"/>
                <a:ea typeface="Rockwell"/>
              </a:rPr>
              <a:t>H.  Defensive players cannot have any part of their bodies on the out of bounds side of the court until the ball is released</a:t>
            </a:r>
            <a:endParaRPr b="0" lang="en-US" sz="2800" spc="-1" strike="noStrike">
              <a:latin typeface="Arial"/>
            </a:endParaRPr>
          </a:p>
          <a:p>
            <a:pPr lvl="1" marL="457200" indent="-181800">
              <a:lnSpc>
                <a:spcPct val="90000"/>
              </a:lnSpc>
              <a:spcBef>
                <a:spcPts val="601"/>
              </a:spcBef>
              <a:buClr>
                <a:srgbClr val="9e3611"/>
              </a:buClr>
              <a:buFont typeface="Noto Sans Symbols"/>
              <a:buChar char="▪"/>
            </a:pPr>
            <a:r>
              <a:rPr b="0" lang="en-US" sz="2800" spc="-1" strike="noStrike">
                <a:solidFill>
                  <a:srgbClr val="000000"/>
                </a:solidFill>
                <a:latin typeface="Rockwell"/>
                <a:ea typeface="Rockwell"/>
              </a:rPr>
              <a:t>I.  The throw in ends when the ball is legally touched or touches an in-bounds or out-of-bounds player, or when the throw-in team commits a violation</a:t>
            </a:r>
            <a:endParaRPr b="0" lang="en-US" sz="2800" spc="-1" strike="noStrike">
              <a:latin typeface="Arial"/>
            </a:endParaRPr>
          </a:p>
          <a:p>
            <a:pPr lvl="1" marL="457200" indent="-181800">
              <a:lnSpc>
                <a:spcPct val="90000"/>
              </a:lnSpc>
              <a:spcBef>
                <a:spcPts val="601"/>
              </a:spcBef>
              <a:buClr>
                <a:srgbClr val="9e3611"/>
              </a:buClr>
              <a:buFont typeface="Noto Sans Symbols"/>
              <a:buChar char="▪"/>
            </a:pPr>
            <a:r>
              <a:rPr b="0" lang="en-US" sz="2800" spc="-1" strike="noStrike">
                <a:solidFill>
                  <a:srgbClr val="000000"/>
                </a:solidFill>
                <a:latin typeface="Rockwell"/>
                <a:ea typeface="Rockwell"/>
              </a:rPr>
              <a:t>J.  Any backcourt count does not begin until Team A player has CONTROL of the ball</a:t>
            </a:r>
            <a:endParaRPr b="0" lang="en-US" sz="2800" spc="-1" strike="noStrike">
              <a:latin typeface="Arial"/>
            </a:endParaRPr>
          </a:p>
          <a:p>
            <a:pPr marL="457200" indent="-30600">
              <a:lnSpc>
                <a:spcPct val="90000"/>
              </a:lnSpc>
              <a:spcBef>
                <a:spcPts val="601"/>
              </a:spcBef>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1069920" y="484560"/>
            <a:ext cx="10057680" cy="160848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4000" spc="-1" strike="noStrike">
                <a:solidFill>
                  <a:srgbClr val="000000"/>
                </a:solidFill>
                <a:latin typeface="Rockwell"/>
                <a:ea typeface="Rockwell"/>
              </a:rPr>
              <a:t>RULE 7:  OUT OF BOUNDS &amp; THROW-IN</a:t>
            </a:r>
            <a:endParaRPr b="0" lang="en-US" sz="4000" spc="-1" strike="noStrike">
              <a:latin typeface="Arial"/>
            </a:endParaRPr>
          </a:p>
        </p:txBody>
      </p:sp>
      <p:sp>
        <p:nvSpPr>
          <p:cNvPr id="133" name="CustomShape 2"/>
          <p:cNvSpPr/>
          <p:nvPr/>
        </p:nvSpPr>
        <p:spPr>
          <a:xfrm>
            <a:off x="1069920" y="2120760"/>
            <a:ext cx="10057680" cy="4050720"/>
          </a:xfrm>
          <a:prstGeom prst="rect">
            <a:avLst/>
          </a:prstGeom>
          <a:noFill/>
          <a:ln>
            <a:noFill/>
          </a:ln>
        </p:spPr>
        <p:style>
          <a:lnRef idx="0"/>
          <a:fillRef idx="0"/>
          <a:effectRef idx="0"/>
          <a:fontRef idx="minor"/>
        </p:style>
        <p:txBody>
          <a:bodyPr lIns="90000" rIns="90000" tIns="45000" bIns="45000">
            <a:normAutofit fontScale="70000"/>
          </a:bodyPr>
          <a:p>
            <a:pPr marL="182880" indent="-182160">
              <a:lnSpc>
                <a:spcPct val="90000"/>
              </a:lnSpc>
              <a:buClr>
                <a:srgbClr val="9e3611"/>
              </a:buClr>
              <a:buSzPct val="85000"/>
              <a:buFont typeface="Noto Sans Symbols"/>
              <a:buChar char="▪"/>
            </a:pPr>
            <a:r>
              <a:rPr b="0" lang="en-US" sz="2800" spc="-1" strike="noStrike">
                <a:solidFill>
                  <a:srgbClr val="000000"/>
                </a:solidFill>
                <a:latin typeface="Rockwell"/>
                <a:ea typeface="Rockwell"/>
              </a:rPr>
              <a:t>A Player is out of bounds when he/she touches the floor or any object other than another player or person on or outside the boundary line.</a:t>
            </a:r>
            <a:endParaRPr b="0" lang="en-US" sz="2800" spc="-1" strike="noStrike">
              <a:latin typeface="Arial"/>
            </a:endParaRPr>
          </a:p>
          <a:p>
            <a:pPr lvl="1" marL="457560" indent="-182160">
              <a:lnSpc>
                <a:spcPct val="90000"/>
              </a:lnSpc>
              <a:spcBef>
                <a:spcPts val="400"/>
              </a:spcBef>
              <a:buClr>
                <a:srgbClr val="9e3611"/>
              </a:buClr>
              <a:buSzPct val="85000"/>
              <a:buFont typeface="Noto Sans Symbols"/>
              <a:buChar char="▪"/>
            </a:pPr>
            <a:r>
              <a:rPr b="0" lang="en-US" sz="2400" spc="-1" strike="noStrike">
                <a:solidFill>
                  <a:srgbClr val="000000"/>
                </a:solidFill>
                <a:latin typeface="Rockwell"/>
                <a:ea typeface="Rockwell"/>
              </a:rPr>
              <a:t>Inadvertently touching someone who is out of bounds is not a violation. Casebook 7.1.1 Situation A.</a:t>
            </a:r>
            <a:endParaRPr b="0" lang="en-US" sz="2400" spc="-1" strike="noStrike">
              <a:latin typeface="Arial"/>
            </a:endParaRPr>
          </a:p>
          <a:p>
            <a:pPr marL="182880" indent="-182160">
              <a:lnSpc>
                <a:spcPct val="90000"/>
              </a:lnSpc>
              <a:spcBef>
                <a:spcPts val="1199"/>
              </a:spcBef>
              <a:buClr>
                <a:srgbClr val="9e3611"/>
              </a:buClr>
              <a:buSzPct val="85000"/>
              <a:buFont typeface="Noto Sans Symbols"/>
              <a:buChar char="▪"/>
            </a:pPr>
            <a:r>
              <a:rPr b="0" lang="en-US" sz="2800" spc="-1" strike="noStrike">
                <a:solidFill>
                  <a:srgbClr val="000000"/>
                </a:solidFill>
                <a:latin typeface="Rockwell"/>
                <a:ea typeface="Rockwell"/>
              </a:rPr>
              <a:t>The Ball is out of bounds when it touches:</a:t>
            </a:r>
            <a:endParaRPr b="0" lang="en-US" sz="2800" spc="-1" strike="noStrike">
              <a:latin typeface="Arial"/>
            </a:endParaRPr>
          </a:p>
          <a:p>
            <a:pPr lvl="1" marL="457200" indent="-182160">
              <a:lnSpc>
                <a:spcPct val="90000"/>
              </a:lnSpc>
              <a:spcBef>
                <a:spcPts val="400"/>
              </a:spcBef>
              <a:buClr>
                <a:srgbClr val="9e3611"/>
              </a:buClr>
              <a:buSzPct val="85000"/>
              <a:buFont typeface="Noto Sans Symbols"/>
              <a:buChar char="▪"/>
            </a:pPr>
            <a:r>
              <a:rPr b="0" lang="en-US" sz="2400" spc="-1" strike="noStrike">
                <a:solidFill>
                  <a:srgbClr val="000000"/>
                </a:solidFill>
                <a:latin typeface="Rockwell"/>
                <a:ea typeface="Rockwell"/>
              </a:rPr>
              <a:t>A player who is out of bounds</a:t>
            </a:r>
            <a:endParaRPr b="0" lang="en-US" sz="2400" spc="-1" strike="noStrike">
              <a:latin typeface="Arial"/>
            </a:endParaRPr>
          </a:p>
          <a:p>
            <a:pPr lvl="1" marL="457200" indent="-182160">
              <a:lnSpc>
                <a:spcPct val="90000"/>
              </a:lnSpc>
              <a:spcBef>
                <a:spcPts val="601"/>
              </a:spcBef>
              <a:buClr>
                <a:srgbClr val="9e3611"/>
              </a:buClr>
              <a:buSzPct val="85000"/>
              <a:buFont typeface="Noto Sans Symbols"/>
              <a:buChar char="▪"/>
            </a:pPr>
            <a:r>
              <a:rPr b="0" lang="en-US" sz="2400" spc="-1" strike="noStrike">
                <a:solidFill>
                  <a:srgbClr val="000000"/>
                </a:solidFill>
                <a:latin typeface="Rockwell"/>
                <a:ea typeface="Rockwell"/>
              </a:rPr>
              <a:t>Any other person, the floor, or any object that is on or outside the boundary</a:t>
            </a:r>
            <a:endParaRPr b="0" lang="en-US" sz="2400" spc="-1" strike="noStrike">
              <a:latin typeface="Arial"/>
            </a:endParaRPr>
          </a:p>
          <a:p>
            <a:pPr lvl="1" marL="457200" indent="-182160">
              <a:lnSpc>
                <a:spcPct val="90000"/>
              </a:lnSpc>
              <a:spcBef>
                <a:spcPts val="601"/>
              </a:spcBef>
              <a:buClr>
                <a:srgbClr val="9e3611"/>
              </a:buClr>
              <a:buSzPct val="85000"/>
              <a:buFont typeface="Noto Sans Symbols"/>
              <a:buChar char="▪"/>
            </a:pPr>
            <a:r>
              <a:rPr b="0" lang="en-US" sz="2400" spc="-1" strike="noStrike">
                <a:solidFill>
                  <a:srgbClr val="000000"/>
                </a:solidFill>
                <a:latin typeface="Rockwell"/>
                <a:ea typeface="Rockwell"/>
              </a:rPr>
              <a:t>Supports or back of the backboard</a:t>
            </a:r>
            <a:endParaRPr b="0" lang="en-US" sz="2400" spc="-1" strike="noStrike">
              <a:latin typeface="Arial"/>
            </a:endParaRPr>
          </a:p>
          <a:p>
            <a:pPr lvl="1" marL="457200" indent="-182160">
              <a:lnSpc>
                <a:spcPct val="90000"/>
              </a:lnSpc>
              <a:spcBef>
                <a:spcPts val="601"/>
              </a:spcBef>
              <a:buClr>
                <a:srgbClr val="9e3611"/>
              </a:buClr>
              <a:buSzPct val="85000"/>
              <a:buFont typeface="Noto Sans Symbols"/>
              <a:buChar char="▪"/>
            </a:pPr>
            <a:r>
              <a:rPr b="0" lang="en-US" sz="2400" spc="-1" strike="noStrike">
                <a:solidFill>
                  <a:srgbClr val="000000"/>
                </a:solidFill>
                <a:latin typeface="Rockwell"/>
                <a:ea typeface="Rockwell"/>
              </a:rPr>
              <a:t>Ceiling or overhead equipment or supports</a:t>
            </a:r>
            <a:endParaRPr b="0" lang="en-US" sz="2400" spc="-1" strike="noStrike">
              <a:latin typeface="Arial"/>
            </a:endParaRPr>
          </a:p>
          <a:p>
            <a:pPr lvl="1" marL="457200" indent="-182160">
              <a:lnSpc>
                <a:spcPct val="90000"/>
              </a:lnSpc>
              <a:spcBef>
                <a:spcPts val="601"/>
              </a:spcBef>
              <a:buClr>
                <a:srgbClr val="9e3611"/>
              </a:buClr>
              <a:buSzPct val="85000"/>
              <a:buFont typeface="Noto Sans Symbols"/>
              <a:buChar char="▪"/>
            </a:pPr>
            <a:r>
              <a:rPr b="0" lang="en-US" sz="2400" spc="-1" strike="noStrike">
                <a:solidFill>
                  <a:srgbClr val="000000"/>
                </a:solidFill>
                <a:latin typeface="Rockwell"/>
                <a:ea typeface="Rockwell"/>
              </a:rPr>
              <a:t>Ball is out of bounds if it completely passes over a rectangular backboard</a:t>
            </a:r>
            <a:endParaRPr b="0" lang="en-US" sz="24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1069920" y="484560"/>
            <a:ext cx="10057680" cy="160848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5400" spc="-1" strike="noStrike">
                <a:solidFill>
                  <a:srgbClr val="000000"/>
                </a:solidFill>
                <a:latin typeface="Rockwell"/>
                <a:ea typeface="Rockwell"/>
              </a:rPr>
              <a:t>RULE 7</a:t>
            </a:r>
            <a:endParaRPr b="0" lang="en-US" sz="5400" spc="-1" strike="noStrike">
              <a:latin typeface="Arial"/>
            </a:endParaRPr>
          </a:p>
        </p:txBody>
      </p:sp>
      <p:sp>
        <p:nvSpPr>
          <p:cNvPr id="135" name="CustomShape 2"/>
          <p:cNvSpPr/>
          <p:nvPr/>
        </p:nvSpPr>
        <p:spPr>
          <a:xfrm>
            <a:off x="1069920" y="2120760"/>
            <a:ext cx="10057680" cy="4050720"/>
          </a:xfrm>
          <a:prstGeom prst="rect">
            <a:avLst/>
          </a:prstGeom>
          <a:noFill/>
          <a:ln>
            <a:noFill/>
          </a:ln>
        </p:spPr>
        <p:style>
          <a:lnRef idx="0"/>
          <a:fillRef idx="0"/>
          <a:effectRef idx="0"/>
          <a:fontRef idx="minor"/>
        </p:style>
        <p:txBody>
          <a:bodyPr lIns="90000" rIns="90000" tIns="45000" bIns="45000"/>
          <a:p>
            <a:pPr marL="182520" indent="-181800">
              <a:lnSpc>
                <a:spcPct val="90000"/>
              </a:lnSpc>
              <a:buClr>
                <a:srgbClr val="9e3611"/>
              </a:buClr>
              <a:buFont typeface="Noto Sans Symbols"/>
              <a:buChar char="■"/>
            </a:pPr>
            <a:r>
              <a:rPr b="0" lang="en-US" sz="2800" spc="-1" strike="noStrike">
                <a:solidFill>
                  <a:srgbClr val="000000"/>
                </a:solidFill>
                <a:latin typeface="Rockwell"/>
                <a:ea typeface="Rockwell"/>
              </a:rPr>
              <a:t>Who causes the ball to go out of bounds?</a:t>
            </a:r>
            <a:endParaRPr b="0" lang="en-US" sz="2800" spc="-1" strike="noStrike">
              <a:latin typeface="Arial"/>
            </a:endParaRPr>
          </a:p>
          <a:p>
            <a:pPr lvl="1" marL="457200" indent="-181800">
              <a:lnSpc>
                <a:spcPct val="90000"/>
              </a:lnSpc>
              <a:spcBef>
                <a:spcPts val="400"/>
              </a:spcBef>
              <a:buClr>
                <a:srgbClr val="9e3611"/>
              </a:buClr>
              <a:buFont typeface="Noto Sans Symbols"/>
              <a:buChar char="■"/>
            </a:pPr>
            <a:r>
              <a:rPr b="0" lang="en-US" sz="2800" spc="-1" strike="noStrike">
                <a:solidFill>
                  <a:srgbClr val="000000"/>
                </a:solidFill>
                <a:latin typeface="Rockwell"/>
                <a:ea typeface="Rockwell"/>
              </a:rPr>
              <a:t>The last person to touch the ball inbounds before it goes out of bounds</a:t>
            </a:r>
            <a:endParaRPr b="0" lang="en-US" sz="2800" spc="-1" strike="noStrike">
              <a:latin typeface="Arial"/>
            </a:endParaRPr>
          </a:p>
          <a:p>
            <a:pPr lvl="1" marL="457200" indent="-181800">
              <a:lnSpc>
                <a:spcPct val="90000"/>
              </a:lnSpc>
              <a:spcBef>
                <a:spcPts val="601"/>
              </a:spcBef>
              <a:buClr>
                <a:srgbClr val="9e3611"/>
              </a:buClr>
              <a:buFont typeface="Noto Sans Symbols"/>
              <a:buChar char="■"/>
            </a:pPr>
            <a:r>
              <a:rPr b="0" lang="en-US" sz="2800" spc="-1" strike="noStrike">
                <a:solidFill>
                  <a:srgbClr val="000000"/>
                </a:solidFill>
                <a:latin typeface="Rockwell"/>
                <a:ea typeface="Rockwell"/>
              </a:rPr>
              <a:t>The first person a loose ball touches that is out of bounds (prior to the ball being considered out of bounds)</a:t>
            </a:r>
            <a:endParaRPr b="0" lang="en-US" sz="2800" spc="-1" strike="noStrike">
              <a:latin typeface="Arial"/>
            </a:endParaRPr>
          </a:p>
          <a:p>
            <a:pPr lvl="1" marL="457200" indent="-181800">
              <a:lnSpc>
                <a:spcPct val="90000"/>
              </a:lnSpc>
              <a:spcBef>
                <a:spcPts val="601"/>
              </a:spcBef>
              <a:buClr>
                <a:srgbClr val="9e3611"/>
              </a:buClr>
              <a:buFont typeface="Noto Sans Symbols"/>
              <a:buChar char="■"/>
            </a:pPr>
            <a:r>
              <a:rPr b="0" lang="en-US" sz="2800" spc="-1" strike="noStrike" u="sng">
                <a:solidFill>
                  <a:srgbClr val="cc9900"/>
                </a:solidFill>
                <a:uFillTx/>
                <a:latin typeface="Rockwell"/>
                <a:ea typeface="Rockwell"/>
                <a:hlinkClick r:id="rId1"/>
              </a:rPr>
              <a:t>The person who is out of bounds if a controlled ball is touched while a player is out of bounds</a:t>
            </a:r>
            <a:endParaRPr b="0" lang="en-US" sz="2800" spc="-1" strike="noStrike">
              <a:latin typeface="Arial"/>
            </a:endParaRPr>
          </a:p>
          <a:p>
            <a:pPr marL="182520" indent="-181800">
              <a:lnSpc>
                <a:spcPct val="90000"/>
              </a:lnSpc>
              <a:spcBef>
                <a:spcPts val="1400"/>
              </a:spcBef>
              <a:buClr>
                <a:srgbClr val="9e3611"/>
              </a:buClr>
              <a:buFont typeface="Noto Sans Symbols"/>
              <a:buChar char="▪"/>
            </a:pPr>
            <a:r>
              <a:rPr b="0" lang="en-US" sz="3200" spc="-1" strike="noStrike">
                <a:solidFill>
                  <a:srgbClr val="000000"/>
                </a:solidFill>
                <a:latin typeface="Rockwell"/>
                <a:ea typeface="Rockwell"/>
              </a:rPr>
              <a:t>A thrower must have a minimum of three (3) feet allowed to throw in.</a:t>
            </a:r>
            <a:br/>
            <a:r>
              <a:rPr b="0" lang="en-US" sz="3200" spc="-1" strike="noStrike">
                <a:solidFill>
                  <a:srgbClr val="000000"/>
                </a:solidFill>
                <a:latin typeface="Rockwell"/>
                <a:ea typeface="Rockwell"/>
              </a:rPr>
              <a:t> </a:t>
            </a:r>
            <a:endParaRPr b="0" lang="en-US" sz="3200" spc="-1" strike="noStrike">
              <a:latin typeface="Arial"/>
            </a:endParaRPr>
          </a:p>
          <a:p>
            <a:pPr marL="457200" indent="-181800">
              <a:lnSpc>
                <a:spcPct val="90000"/>
              </a:lnSpc>
              <a:spcBef>
                <a:spcPts val="400"/>
              </a:spcBef>
            </a:pP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1069920" y="484560"/>
            <a:ext cx="10057680" cy="160848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5400" spc="-1" strike="noStrike">
                <a:solidFill>
                  <a:srgbClr val="000000"/>
                </a:solidFill>
                <a:latin typeface="Rockwell"/>
                <a:ea typeface="Rockwell"/>
              </a:rPr>
              <a:t>RULE 7</a:t>
            </a:r>
            <a:endParaRPr b="0" lang="en-US" sz="5400" spc="-1" strike="noStrike">
              <a:latin typeface="Arial"/>
            </a:endParaRPr>
          </a:p>
        </p:txBody>
      </p:sp>
      <p:sp>
        <p:nvSpPr>
          <p:cNvPr id="137" name="CustomShape 2"/>
          <p:cNvSpPr/>
          <p:nvPr/>
        </p:nvSpPr>
        <p:spPr>
          <a:xfrm>
            <a:off x="1069920" y="1824120"/>
            <a:ext cx="5469840" cy="4893480"/>
          </a:xfrm>
          <a:prstGeom prst="rect">
            <a:avLst/>
          </a:prstGeom>
          <a:noFill/>
          <a:ln>
            <a:noFill/>
          </a:ln>
        </p:spPr>
        <p:style>
          <a:lnRef idx="0"/>
          <a:fillRef idx="0"/>
          <a:effectRef idx="0"/>
          <a:fontRef idx="minor"/>
        </p:style>
        <p:txBody>
          <a:bodyPr lIns="90000" rIns="90000" tIns="45000" bIns="45000">
            <a:normAutofit fontScale="56000"/>
          </a:bodyPr>
          <a:p>
            <a:pPr marL="182880" indent="-182160">
              <a:lnSpc>
                <a:spcPct val="90000"/>
              </a:lnSpc>
              <a:buClr>
                <a:srgbClr val="9e3611"/>
              </a:buClr>
              <a:buSzPct val="85000"/>
              <a:buFont typeface="Noto Sans Symbols"/>
              <a:buChar char="▪"/>
            </a:pPr>
            <a:r>
              <a:rPr b="0" lang="en-US" sz="2800" spc="-1" strike="noStrike">
                <a:solidFill>
                  <a:srgbClr val="000000"/>
                </a:solidFill>
                <a:latin typeface="Rockwell"/>
                <a:ea typeface="Rockwell"/>
              </a:rPr>
              <a:t>If a ball goes out of bounds and:</a:t>
            </a:r>
            <a:endParaRPr b="0" lang="en-US" sz="2800" spc="-1" strike="noStrike">
              <a:latin typeface="Arial"/>
            </a:endParaRPr>
          </a:p>
          <a:p>
            <a:pPr lvl="1" marL="457200" indent="-182160">
              <a:lnSpc>
                <a:spcPct val="90000"/>
              </a:lnSpc>
              <a:spcBef>
                <a:spcPts val="400"/>
              </a:spcBef>
              <a:buClr>
                <a:srgbClr val="9e3611"/>
              </a:buClr>
              <a:buSzPct val="85000"/>
              <a:buFont typeface="Noto Sans Symbols"/>
              <a:buChar char="▪"/>
            </a:pPr>
            <a:r>
              <a:rPr b="0" lang="en-US" sz="2600" spc="-1" strike="noStrike">
                <a:solidFill>
                  <a:srgbClr val="000000"/>
                </a:solidFill>
                <a:latin typeface="Rockwell"/>
                <a:ea typeface="Rockwell"/>
              </a:rPr>
              <a:t>The officials do not know who touched it last, it is to be considered to be out of bounds simultaneously </a:t>
            </a:r>
            <a:endParaRPr b="0" lang="en-US" sz="2600" spc="-1" strike="noStrike">
              <a:latin typeface="Arial"/>
            </a:endParaRPr>
          </a:p>
          <a:p>
            <a:pPr lvl="1" marL="457200" indent="-182160">
              <a:lnSpc>
                <a:spcPct val="90000"/>
              </a:lnSpc>
              <a:spcBef>
                <a:spcPts val="601"/>
              </a:spcBef>
              <a:buClr>
                <a:srgbClr val="9e3611"/>
              </a:buClr>
              <a:buSzPct val="85000"/>
              <a:buFont typeface="Noto Sans Symbols"/>
              <a:buChar char="▪"/>
            </a:pPr>
            <a:r>
              <a:rPr b="0" lang="en-US" sz="2600" spc="-1" strike="noStrike">
                <a:solidFill>
                  <a:srgbClr val="000000"/>
                </a:solidFill>
                <a:latin typeface="Rockwell"/>
                <a:ea typeface="Rockwell"/>
              </a:rPr>
              <a:t>Results in an AP throw in at nearest one of the four throw-in spots if in the team’s frontcourt or the spot nearest the violation when in the team’s backcourt.  </a:t>
            </a:r>
            <a:endParaRPr b="0" lang="en-US" sz="2600" spc="-1" strike="noStrike">
              <a:latin typeface="Arial"/>
            </a:endParaRPr>
          </a:p>
          <a:p>
            <a:pPr marL="182880" indent="-182160">
              <a:lnSpc>
                <a:spcPct val="90000"/>
              </a:lnSpc>
              <a:spcBef>
                <a:spcPts val="1400"/>
              </a:spcBef>
              <a:buClr>
                <a:srgbClr val="9e3611"/>
              </a:buClr>
              <a:buSzPct val="85000"/>
              <a:buFont typeface="Noto Sans Symbols"/>
              <a:buChar char="▪"/>
            </a:pPr>
            <a:r>
              <a:rPr b="0" lang="en-US" sz="2800" spc="-1" strike="noStrike">
                <a:solidFill>
                  <a:srgbClr val="000000"/>
                </a:solidFill>
                <a:latin typeface="Rockwell"/>
                <a:ea typeface="Rockwell"/>
              </a:rPr>
              <a:t>If this takes place prior to the AP procedure being established, a jump ball will occur in the center circle between the two players who caused the ball to go out of bounds </a:t>
            </a:r>
            <a:endParaRPr b="0" lang="en-US" sz="2800" spc="-1" strike="noStrike">
              <a:latin typeface="Arial"/>
            </a:endParaRPr>
          </a:p>
        </p:txBody>
      </p:sp>
      <p:pic>
        <p:nvPicPr>
          <p:cNvPr id="138" name="Google Shape;125;p4" descr=""/>
          <p:cNvPicPr/>
          <p:nvPr/>
        </p:nvPicPr>
        <p:blipFill>
          <a:blip r:embed="rId1"/>
          <a:stretch/>
        </p:blipFill>
        <p:spPr>
          <a:xfrm>
            <a:off x="6899400" y="1031760"/>
            <a:ext cx="3047400" cy="4571280"/>
          </a:xfrm>
          <a:prstGeom prst="rect">
            <a:avLst/>
          </a:prstGeom>
          <a:ln>
            <a:noFill/>
          </a:ln>
        </p:spPr>
      </p:pic>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1069920" y="484560"/>
            <a:ext cx="10057680" cy="160848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5400" spc="-1" strike="noStrike">
                <a:solidFill>
                  <a:srgbClr val="000000"/>
                </a:solidFill>
                <a:latin typeface="Rockwell"/>
                <a:ea typeface="Rockwell"/>
              </a:rPr>
              <a:t>RULE 7</a:t>
            </a:r>
            <a:endParaRPr b="0" lang="en-US" sz="5400" spc="-1" strike="noStrike">
              <a:latin typeface="Arial"/>
            </a:endParaRPr>
          </a:p>
        </p:txBody>
      </p:sp>
      <p:sp>
        <p:nvSpPr>
          <p:cNvPr id="140" name="CustomShape 2"/>
          <p:cNvSpPr/>
          <p:nvPr/>
        </p:nvSpPr>
        <p:spPr>
          <a:xfrm>
            <a:off x="1069920" y="1835640"/>
            <a:ext cx="10057680" cy="4335840"/>
          </a:xfrm>
          <a:prstGeom prst="rect">
            <a:avLst/>
          </a:prstGeom>
          <a:noFill/>
          <a:ln>
            <a:noFill/>
          </a:ln>
        </p:spPr>
        <p:style>
          <a:lnRef idx="0"/>
          <a:fillRef idx="0"/>
          <a:effectRef idx="0"/>
          <a:fontRef idx="minor"/>
        </p:style>
        <p:txBody>
          <a:bodyPr lIns="90000" rIns="90000" tIns="45000" bIns="45000">
            <a:normAutofit fontScale="63000"/>
          </a:bodyPr>
          <a:p>
            <a:pPr marL="182520" indent="-181800">
              <a:lnSpc>
                <a:spcPct val="70000"/>
              </a:lnSpc>
              <a:buClr>
                <a:srgbClr val="9e3611"/>
              </a:buClr>
              <a:buFont typeface="Noto Sans Symbols"/>
              <a:buChar char="▪"/>
            </a:pPr>
            <a:r>
              <a:rPr b="0" lang="en-US" sz="2800" spc="-1" strike="noStrike">
                <a:solidFill>
                  <a:srgbClr val="000000"/>
                </a:solidFill>
                <a:latin typeface="Rockwell"/>
                <a:ea typeface="Rockwell"/>
              </a:rPr>
              <a:t>The ball is awarded out of bounds to a team following:</a:t>
            </a:r>
            <a:endParaRPr b="0" lang="en-US" sz="2800" spc="-1" strike="noStrike">
              <a:latin typeface="Arial"/>
            </a:endParaRPr>
          </a:p>
          <a:p>
            <a:pPr lvl="1" marL="457200" indent="-181800">
              <a:lnSpc>
                <a:spcPct val="70000"/>
              </a:lnSpc>
              <a:spcBef>
                <a:spcPts val="400"/>
              </a:spcBef>
              <a:buClr>
                <a:srgbClr val="9e3611"/>
              </a:buClr>
              <a:buFont typeface="Noto Sans Symbols"/>
              <a:buChar char="▪"/>
            </a:pPr>
            <a:r>
              <a:rPr b="0" lang="en-US" sz="2400" spc="-1" strike="noStrike">
                <a:solidFill>
                  <a:srgbClr val="000000"/>
                </a:solidFill>
                <a:latin typeface="Rockwell"/>
                <a:ea typeface="Rockwell"/>
              </a:rPr>
              <a:t>A. A violation—nearest one of four designated throw-in spots in the frontcourt or nearest the spot in the backcourt of the violation regarding which team receives possession.  (Spot Throw In, most of the time.)</a:t>
            </a:r>
            <a:endParaRPr b="0" lang="en-US" sz="2400" spc="-1" strike="noStrike">
              <a:latin typeface="Arial"/>
            </a:endParaRPr>
          </a:p>
          <a:p>
            <a:pPr lvl="1" marL="457200" indent="-181800">
              <a:lnSpc>
                <a:spcPct val="70000"/>
              </a:lnSpc>
              <a:spcBef>
                <a:spcPts val="601"/>
              </a:spcBef>
              <a:buClr>
                <a:srgbClr val="9e3611"/>
              </a:buClr>
              <a:buFont typeface="Noto Sans Symbols"/>
              <a:buChar char="▪"/>
            </a:pPr>
            <a:r>
              <a:rPr b="0" lang="en-US" sz="2400" spc="-1" strike="noStrike">
                <a:solidFill>
                  <a:srgbClr val="000000"/>
                </a:solidFill>
                <a:latin typeface="Rockwell"/>
                <a:ea typeface="Rockwell"/>
              </a:rPr>
              <a:t>B.  A free throw after a technical foul—division line, in the backcourt, opposite the table.  (Spot Throw In)</a:t>
            </a:r>
            <a:endParaRPr b="0" lang="en-US" sz="2400" spc="-1" strike="noStrike">
              <a:latin typeface="Arial"/>
            </a:endParaRPr>
          </a:p>
          <a:p>
            <a:pPr lvl="1" marL="457200" indent="-181800">
              <a:lnSpc>
                <a:spcPct val="70000"/>
              </a:lnSpc>
              <a:spcBef>
                <a:spcPts val="601"/>
              </a:spcBef>
              <a:buClr>
                <a:srgbClr val="9e3611"/>
              </a:buClr>
              <a:buFont typeface="Noto Sans Symbols"/>
              <a:buChar char="▪"/>
            </a:pPr>
            <a:r>
              <a:rPr b="0" lang="en-US" sz="2400" spc="-1" strike="noStrike">
                <a:solidFill>
                  <a:srgbClr val="000000"/>
                </a:solidFill>
                <a:latin typeface="Rockwell"/>
                <a:ea typeface="Rockwell"/>
              </a:rPr>
              <a:t>C.  A free throw after a flagrant or intentional foul—at the spot of the foul in the backcourt or nearest one of four designated spots in the frontcourt depending which team receives possession.  (Spot Throw In)</a:t>
            </a:r>
            <a:endParaRPr b="0" lang="en-US" sz="2400" spc="-1" strike="noStrike">
              <a:latin typeface="Arial"/>
            </a:endParaRPr>
          </a:p>
          <a:p>
            <a:pPr lvl="1" marL="457200" indent="-181800">
              <a:lnSpc>
                <a:spcPct val="70000"/>
              </a:lnSpc>
              <a:spcBef>
                <a:spcPts val="601"/>
              </a:spcBef>
              <a:buClr>
                <a:srgbClr val="9e3611"/>
              </a:buClr>
              <a:buFont typeface="Noto Sans Symbols"/>
              <a:buChar char="▪"/>
            </a:pPr>
            <a:r>
              <a:rPr b="0" lang="en-US" sz="2400" spc="-1" strike="noStrike">
                <a:solidFill>
                  <a:srgbClr val="000000"/>
                </a:solidFill>
                <a:latin typeface="Rockwell"/>
                <a:ea typeface="Rockwell"/>
              </a:rPr>
              <a:t>D.  After a made free throw or field goal.  End line—can run the end line. A kicking violation near the endline in this situation does not lose the right to run the end line for the throw-in.</a:t>
            </a:r>
            <a:endParaRPr b="0" lang="en-US" sz="2400" spc="-1" strike="noStrike">
              <a:latin typeface="Arial"/>
            </a:endParaRPr>
          </a:p>
          <a:p>
            <a:pPr lvl="1" marL="457200" indent="-181800">
              <a:lnSpc>
                <a:spcPct val="70000"/>
              </a:lnSpc>
              <a:spcBef>
                <a:spcPts val="601"/>
              </a:spcBef>
              <a:buClr>
                <a:srgbClr val="9e3611"/>
              </a:buClr>
              <a:buFont typeface="Noto Sans Symbols"/>
              <a:buChar char="▪"/>
            </a:pPr>
            <a:r>
              <a:rPr b="0" lang="en-US" sz="2400" spc="-1" strike="noStrike">
                <a:solidFill>
                  <a:srgbClr val="000000"/>
                </a:solidFill>
                <a:latin typeface="Rockwell"/>
                <a:ea typeface="Rockwell"/>
              </a:rPr>
              <a:t>E.  A player control or team control foul—at spot of the foul in backcourt or nearest spot of the four designated spots in the frontcourt .  (Spot Throw In)</a:t>
            </a:r>
            <a:endParaRPr b="0" lang="en-US" sz="2400" spc="-1" strike="noStrike">
              <a:latin typeface="Arial"/>
            </a:endParaRPr>
          </a:p>
          <a:p>
            <a:pPr lvl="1" marL="457200" indent="-181800">
              <a:lnSpc>
                <a:spcPct val="70000"/>
              </a:lnSpc>
              <a:spcBef>
                <a:spcPts val="601"/>
              </a:spcBef>
              <a:buClr>
                <a:srgbClr val="9e3611"/>
              </a:buClr>
              <a:buFont typeface="Noto Sans Symbols"/>
              <a:buChar char="▪"/>
            </a:pPr>
            <a:r>
              <a:rPr b="0" lang="en-US" sz="2400" spc="-1" strike="noStrike">
                <a:solidFill>
                  <a:srgbClr val="000000"/>
                </a:solidFill>
                <a:latin typeface="Rockwell"/>
                <a:ea typeface="Rockwell"/>
              </a:rPr>
              <a:t>F.  After a common foul before the bonus is in effect—at spot of foul in the backcourt or one of the four designated frontcourt spots nearest the foul.  (Spot Throw In Unless Case Book Play 7.5.7 Situation C.a)</a:t>
            </a:r>
            <a:endParaRPr b="0" lang="en-US" sz="2400" spc="-1" strike="noStrike">
              <a:latin typeface="Arial"/>
            </a:endParaRPr>
          </a:p>
          <a:p>
            <a:pPr marL="182520" indent="-181800">
              <a:lnSpc>
                <a:spcPct val="70000"/>
              </a:lnSpc>
              <a:spcBef>
                <a:spcPts val="1400"/>
              </a:spcBef>
            </a:pPr>
            <a:endParaRPr b="0" lang="en-US" sz="24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1069920" y="484560"/>
            <a:ext cx="10057680" cy="160848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5400" spc="-1" strike="noStrike">
                <a:solidFill>
                  <a:srgbClr val="000000"/>
                </a:solidFill>
                <a:latin typeface="Rockwell"/>
                <a:ea typeface="Rockwell"/>
              </a:rPr>
              <a:t>RULE 7</a:t>
            </a:r>
            <a:endParaRPr b="0" lang="en-US" sz="5400" spc="-1" strike="noStrike">
              <a:latin typeface="Arial"/>
            </a:endParaRPr>
          </a:p>
        </p:txBody>
      </p:sp>
      <p:sp>
        <p:nvSpPr>
          <p:cNvPr id="142" name="CustomShape 2"/>
          <p:cNvSpPr/>
          <p:nvPr/>
        </p:nvSpPr>
        <p:spPr>
          <a:xfrm>
            <a:off x="1069920" y="2120760"/>
            <a:ext cx="10057680" cy="4050720"/>
          </a:xfrm>
          <a:prstGeom prst="rect">
            <a:avLst/>
          </a:prstGeom>
          <a:noFill/>
          <a:ln>
            <a:noFill/>
          </a:ln>
        </p:spPr>
        <p:style>
          <a:lnRef idx="0"/>
          <a:fillRef idx="0"/>
          <a:effectRef idx="0"/>
          <a:fontRef idx="minor"/>
        </p:style>
        <p:txBody>
          <a:bodyPr lIns="90000" rIns="90000" tIns="45000" bIns="45000"/>
          <a:p>
            <a:pPr marL="182520" indent="-181800">
              <a:lnSpc>
                <a:spcPct val="90000"/>
              </a:lnSpc>
              <a:buClr>
                <a:srgbClr val="9e3611"/>
              </a:buClr>
              <a:buFont typeface="Noto Sans Symbols"/>
              <a:buChar char="▪"/>
            </a:pPr>
            <a:r>
              <a:rPr b="0" lang="en-US" sz="2800" spc="-1" strike="noStrike">
                <a:solidFill>
                  <a:srgbClr val="000000"/>
                </a:solidFill>
                <a:latin typeface="Rockwell"/>
                <a:ea typeface="Rockwell"/>
              </a:rPr>
              <a:t>Resuming Play Procedure</a:t>
            </a:r>
            <a:endParaRPr b="0" lang="en-US" sz="2800" spc="-1" strike="noStrike">
              <a:latin typeface="Arial"/>
            </a:endParaRPr>
          </a:p>
          <a:p>
            <a:pPr lvl="1" marL="457200" indent="-181800">
              <a:lnSpc>
                <a:spcPct val="90000"/>
              </a:lnSpc>
              <a:spcBef>
                <a:spcPts val="400"/>
              </a:spcBef>
              <a:buClr>
                <a:srgbClr val="9e3611"/>
              </a:buClr>
              <a:buFont typeface="Noto Sans Symbols"/>
              <a:buChar char="▪"/>
            </a:pPr>
            <a:r>
              <a:rPr b="0" lang="en-US" sz="2600" spc="-1" strike="noStrike">
                <a:solidFill>
                  <a:srgbClr val="000000"/>
                </a:solidFill>
                <a:latin typeface="Rockwell"/>
                <a:ea typeface="Rockwell"/>
              </a:rPr>
              <a:t>For a throw in, this only occurs after a time out or after an intermission between quarters.  </a:t>
            </a:r>
            <a:endParaRPr b="0" lang="en-US" sz="2600" spc="-1" strike="noStrike">
              <a:latin typeface="Arial"/>
            </a:endParaRPr>
          </a:p>
          <a:p>
            <a:pPr lvl="1" marL="457200" indent="-181800">
              <a:lnSpc>
                <a:spcPct val="90000"/>
              </a:lnSpc>
              <a:spcBef>
                <a:spcPts val="601"/>
              </a:spcBef>
              <a:buClr>
                <a:srgbClr val="9e3611"/>
              </a:buClr>
              <a:buFont typeface="Noto Sans Symbols"/>
              <a:buChar char="▪"/>
            </a:pPr>
            <a:r>
              <a:rPr b="0" lang="en-US" sz="2600" spc="-1" strike="noStrike">
                <a:solidFill>
                  <a:srgbClr val="000000"/>
                </a:solidFill>
                <a:latin typeface="Rockwell"/>
                <a:ea typeface="Rockwell"/>
              </a:rPr>
              <a:t>If team A is not ready, place the ball on the floor and begin the five-second count.  </a:t>
            </a:r>
            <a:endParaRPr b="0" lang="en-US" sz="2600" spc="-1" strike="noStrike">
              <a:latin typeface="Arial"/>
            </a:endParaRPr>
          </a:p>
          <a:p>
            <a:pPr lvl="1" marL="457200" indent="-181800">
              <a:lnSpc>
                <a:spcPct val="90000"/>
              </a:lnSpc>
              <a:spcBef>
                <a:spcPts val="601"/>
              </a:spcBef>
              <a:buClr>
                <a:srgbClr val="9e3611"/>
              </a:buClr>
              <a:buFont typeface="Noto Sans Symbols"/>
              <a:buChar char="▪"/>
            </a:pPr>
            <a:r>
              <a:rPr b="0" lang="en-US" sz="2600" spc="-1" strike="noStrike">
                <a:solidFill>
                  <a:srgbClr val="000000"/>
                </a:solidFill>
                <a:latin typeface="Rockwell"/>
                <a:ea typeface="Rockwell"/>
              </a:rPr>
              <a:t>If throw in team violates, sound the whistle and award throw-in  to B.  </a:t>
            </a:r>
            <a:endParaRPr b="0" lang="en-US" sz="2600" spc="-1" strike="noStrike">
              <a:latin typeface="Arial"/>
            </a:endParaRPr>
          </a:p>
          <a:p>
            <a:pPr lvl="1" marL="457200" indent="-181800">
              <a:lnSpc>
                <a:spcPct val="90000"/>
              </a:lnSpc>
              <a:spcBef>
                <a:spcPts val="601"/>
              </a:spcBef>
              <a:buClr>
                <a:srgbClr val="9e3611"/>
              </a:buClr>
              <a:buFont typeface="Noto Sans Symbols"/>
              <a:buChar char="▪"/>
            </a:pPr>
            <a:r>
              <a:rPr b="0" lang="en-US" sz="2600" spc="-1" strike="noStrike">
                <a:solidFill>
                  <a:srgbClr val="000000"/>
                </a:solidFill>
                <a:latin typeface="Rockwell"/>
                <a:ea typeface="Rockwell"/>
              </a:rPr>
              <a:t>If team B is not ready, place the ball on the floor and begin the five-second count.  </a:t>
            </a:r>
            <a:endParaRPr b="0" lang="en-US" sz="2600" spc="-1" strike="noStrike">
              <a:latin typeface="Arial"/>
            </a:endParaRPr>
          </a:p>
          <a:p>
            <a:pPr lvl="1" marL="457200" indent="-181800">
              <a:lnSpc>
                <a:spcPct val="90000"/>
              </a:lnSpc>
              <a:spcBef>
                <a:spcPts val="601"/>
              </a:spcBef>
              <a:buClr>
                <a:srgbClr val="9e3611"/>
              </a:buClr>
              <a:buFont typeface="Noto Sans Symbols"/>
              <a:buChar char="▪"/>
            </a:pPr>
            <a:r>
              <a:rPr b="0" lang="en-US" sz="2600" spc="-1" strike="noStrike">
                <a:solidFill>
                  <a:srgbClr val="000000"/>
                </a:solidFill>
                <a:latin typeface="Rockwell"/>
                <a:ea typeface="Rockwell"/>
              </a:rPr>
              <a:t>Any additional delays result in technical foul (team technical).</a:t>
            </a:r>
            <a:endParaRPr b="0" lang="en-US" sz="26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1"/>
          <p:cNvSpPr/>
          <p:nvPr/>
        </p:nvSpPr>
        <p:spPr>
          <a:xfrm>
            <a:off x="1069920" y="484560"/>
            <a:ext cx="10057680" cy="160848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5400" spc="-1" strike="noStrike">
                <a:solidFill>
                  <a:srgbClr val="000000"/>
                </a:solidFill>
                <a:latin typeface="Rockwell"/>
                <a:ea typeface="Rockwell"/>
              </a:rPr>
              <a:t>RULE 7</a:t>
            </a:r>
            <a:endParaRPr b="0" lang="en-US" sz="5400" spc="-1" strike="noStrike">
              <a:latin typeface="Arial"/>
            </a:endParaRPr>
          </a:p>
        </p:txBody>
      </p:sp>
      <p:sp>
        <p:nvSpPr>
          <p:cNvPr id="144" name="CustomShape 2"/>
          <p:cNvSpPr/>
          <p:nvPr/>
        </p:nvSpPr>
        <p:spPr>
          <a:xfrm>
            <a:off x="1069920" y="2120760"/>
            <a:ext cx="10057680" cy="4050720"/>
          </a:xfrm>
          <a:prstGeom prst="rect">
            <a:avLst/>
          </a:prstGeom>
          <a:noFill/>
          <a:ln>
            <a:noFill/>
          </a:ln>
        </p:spPr>
        <p:style>
          <a:lnRef idx="0"/>
          <a:fillRef idx="0"/>
          <a:effectRef idx="0"/>
          <a:fontRef idx="minor"/>
        </p:style>
        <p:txBody>
          <a:bodyPr lIns="90000" rIns="90000" tIns="45000" bIns="45000"/>
          <a:p>
            <a:pPr marL="182520" indent="-181800">
              <a:lnSpc>
                <a:spcPct val="90000"/>
              </a:lnSpc>
              <a:buClr>
                <a:srgbClr val="9e3611"/>
              </a:buClr>
              <a:buFont typeface="Noto Sans Symbols"/>
              <a:buChar char="▪"/>
            </a:pPr>
            <a:r>
              <a:rPr b="0" lang="en-US" sz="2800" spc="-1" strike="noStrike">
                <a:solidFill>
                  <a:srgbClr val="000000"/>
                </a:solidFill>
                <a:latin typeface="Rockwell"/>
                <a:ea typeface="Rockwell"/>
              </a:rPr>
              <a:t>Designate a throw-in spot for:</a:t>
            </a:r>
            <a:endParaRPr b="0" lang="en-US" sz="2800" spc="-1" strike="noStrike">
              <a:latin typeface="Arial"/>
            </a:endParaRPr>
          </a:p>
          <a:p>
            <a:pPr lvl="1" marL="457200" indent="-181800">
              <a:lnSpc>
                <a:spcPct val="90000"/>
              </a:lnSpc>
              <a:spcBef>
                <a:spcPts val="400"/>
              </a:spcBef>
              <a:buClr>
                <a:srgbClr val="9e3611"/>
              </a:buClr>
              <a:buFont typeface="Noto Sans Symbols"/>
              <a:buChar char="▪"/>
            </a:pPr>
            <a:r>
              <a:rPr b="0" lang="en-US" sz="2600" spc="-1" strike="noStrike">
                <a:solidFill>
                  <a:srgbClr val="000000"/>
                </a:solidFill>
                <a:latin typeface="Rockwell"/>
                <a:ea typeface="Rockwell"/>
              </a:rPr>
              <a:t>a throw in after any violation</a:t>
            </a:r>
            <a:endParaRPr b="0" lang="en-US" sz="2600" spc="-1" strike="noStrike">
              <a:latin typeface="Arial"/>
            </a:endParaRPr>
          </a:p>
          <a:p>
            <a:pPr lvl="1" marL="457200" indent="-181800">
              <a:lnSpc>
                <a:spcPct val="90000"/>
              </a:lnSpc>
              <a:spcBef>
                <a:spcPts val="601"/>
              </a:spcBef>
              <a:buClr>
                <a:srgbClr val="9e3611"/>
              </a:buClr>
              <a:buFont typeface="Noto Sans Symbols"/>
              <a:buChar char="▪"/>
            </a:pPr>
            <a:r>
              <a:rPr b="0" lang="en-US" sz="2600" spc="-1" strike="noStrike">
                <a:solidFill>
                  <a:srgbClr val="000000"/>
                </a:solidFill>
                <a:latin typeface="Rockwell"/>
                <a:ea typeface="Rockwell"/>
              </a:rPr>
              <a:t>EXCEPT: defensive basket interference, goaltending, or a violation by the defense after a made basket, made free throw, awarded basket or Free Throw (if the violation would result in the ball being put in play along the end line).</a:t>
            </a:r>
            <a:endParaRPr b="0" lang="en-US" sz="2600" spc="-1" strike="noStrike">
              <a:latin typeface="Arial"/>
            </a:endParaRPr>
          </a:p>
          <a:p>
            <a:pPr lvl="2" marL="730080" indent="-181800">
              <a:lnSpc>
                <a:spcPct val="90000"/>
              </a:lnSpc>
              <a:spcBef>
                <a:spcPts val="601"/>
              </a:spcBef>
              <a:buClr>
                <a:srgbClr val="9e3611"/>
              </a:buClr>
              <a:buFont typeface="Noto Sans Symbols"/>
              <a:buChar char="▪"/>
            </a:pPr>
            <a:r>
              <a:rPr b="0" lang="en-US" sz="2400" spc="-1" strike="noStrike">
                <a:solidFill>
                  <a:srgbClr val="000000"/>
                </a:solidFill>
                <a:latin typeface="Rockwell"/>
                <a:ea typeface="Rockwell"/>
              </a:rPr>
              <a:t>These violations result in the run of the end line for throw-ins</a:t>
            </a:r>
            <a:endParaRPr b="0" lang="en-US" sz="2400" spc="-1" strike="noStrike">
              <a:latin typeface="Arial"/>
            </a:endParaRPr>
          </a:p>
          <a:p>
            <a:pPr lvl="1" marL="457200" indent="-181800">
              <a:lnSpc>
                <a:spcPct val="90000"/>
              </a:lnSpc>
              <a:spcBef>
                <a:spcPts val="601"/>
              </a:spcBef>
              <a:buClr>
                <a:srgbClr val="9e3611"/>
              </a:buClr>
              <a:buFont typeface="Noto Sans Symbols"/>
              <a:buChar char="▪"/>
            </a:pPr>
            <a:r>
              <a:rPr b="0" lang="en-US" sz="2600" spc="-1" strike="noStrike">
                <a:solidFill>
                  <a:srgbClr val="000000"/>
                </a:solidFill>
                <a:latin typeface="Rockwell"/>
                <a:ea typeface="Rockwell"/>
              </a:rPr>
              <a:t>Use appropriate signal to dictate which type of throw-in it is, ESPECIALLY when on/along end line.</a:t>
            </a:r>
            <a:endParaRPr b="0" lang="en-US" sz="26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069920" y="484560"/>
            <a:ext cx="10057680" cy="160848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5400" spc="-1" strike="noStrike">
                <a:solidFill>
                  <a:srgbClr val="000000"/>
                </a:solidFill>
                <a:latin typeface="Rockwell"/>
                <a:ea typeface="Rockwell"/>
              </a:rPr>
              <a:t>RULE 7</a:t>
            </a:r>
            <a:endParaRPr b="0" lang="en-US" sz="5400" spc="-1" strike="noStrike">
              <a:latin typeface="Arial"/>
            </a:endParaRPr>
          </a:p>
        </p:txBody>
      </p:sp>
      <p:sp>
        <p:nvSpPr>
          <p:cNvPr id="146" name="CustomShape 2"/>
          <p:cNvSpPr/>
          <p:nvPr/>
        </p:nvSpPr>
        <p:spPr>
          <a:xfrm>
            <a:off x="1069920" y="1930320"/>
            <a:ext cx="7201800" cy="4050720"/>
          </a:xfrm>
          <a:prstGeom prst="rect">
            <a:avLst/>
          </a:prstGeom>
          <a:noFill/>
          <a:ln>
            <a:noFill/>
          </a:ln>
        </p:spPr>
        <p:style>
          <a:lnRef idx="0"/>
          <a:fillRef idx="0"/>
          <a:effectRef idx="0"/>
          <a:fontRef idx="minor"/>
        </p:style>
        <p:txBody>
          <a:bodyPr lIns="90000" rIns="90000" tIns="45000" bIns="45000"/>
          <a:p>
            <a:pPr marL="182520" indent="-181800">
              <a:lnSpc>
                <a:spcPct val="90000"/>
              </a:lnSpc>
              <a:buClr>
                <a:srgbClr val="9e3611"/>
              </a:buClr>
              <a:buFont typeface="Noto Sans Symbols"/>
              <a:buChar char="▪"/>
            </a:pPr>
            <a:r>
              <a:rPr b="0" lang="en-US" sz="2800" spc="-1" strike="noStrike">
                <a:solidFill>
                  <a:srgbClr val="000000"/>
                </a:solidFill>
                <a:latin typeface="Rockwell"/>
                <a:ea typeface="Rockwell"/>
              </a:rPr>
              <a:t>NEVER have a spot throw in from behind/underneath a backboard.  Move it to either lane-line extended</a:t>
            </a:r>
            <a:endParaRPr b="0" lang="en-US" sz="2800" spc="-1" strike="noStrike">
              <a:latin typeface="Arial"/>
            </a:endParaRPr>
          </a:p>
          <a:p>
            <a:pPr marL="182520" indent="-181800">
              <a:lnSpc>
                <a:spcPct val="90000"/>
              </a:lnSpc>
              <a:spcBef>
                <a:spcPts val="1199"/>
              </a:spcBef>
              <a:buClr>
                <a:srgbClr val="9e3611"/>
              </a:buClr>
              <a:buFont typeface="Noto Sans Symbols"/>
              <a:buChar char="▪"/>
            </a:pPr>
            <a:r>
              <a:rPr b="0" lang="en-US" sz="2800" spc="-1" strike="noStrike">
                <a:solidFill>
                  <a:srgbClr val="000000"/>
                </a:solidFill>
                <a:latin typeface="Rockwell"/>
                <a:ea typeface="Rockwell"/>
              </a:rPr>
              <a:t>After a double foul, double technical foul, or a simultaneous foul, play is resumed at the </a:t>
            </a:r>
            <a:r>
              <a:rPr b="0" lang="en-US" sz="2800" spc="-1" strike="noStrike" u="sng">
                <a:solidFill>
                  <a:srgbClr val="000000"/>
                </a:solidFill>
                <a:uFillTx/>
                <a:latin typeface="Rockwell"/>
                <a:ea typeface="Rockwell"/>
              </a:rPr>
              <a:t>point of interruption </a:t>
            </a:r>
            <a:r>
              <a:rPr b="0" lang="en-US" sz="2800" spc="-1" strike="noStrike">
                <a:solidFill>
                  <a:srgbClr val="000000"/>
                </a:solidFill>
                <a:latin typeface="Rockwell"/>
                <a:ea typeface="Rockwell"/>
              </a:rPr>
              <a:t>and the team with the ball retains possession with a designated spot throw in nearest to one of the four designated spots in the frontcourt or where the ball was in the backcourt when the fouls occurred</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1069920" y="484560"/>
            <a:ext cx="10057680" cy="160848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0" lang="en-US" sz="5400" spc="-1" strike="noStrike">
                <a:solidFill>
                  <a:srgbClr val="000000"/>
                </a:solidFill>
                <a:latin typeface="Rockwell"/>
                <a:ea typeface="Rockwell"/>
              </a:rPr>
              <a:t>RULE 7</a:t>
            </a:r>
            <a:endParaRPr b="0" lang="en-US" sz="5400" spc="-1" strike="noStrike">
              <a:latin typeface="Arial"/>
            </a:endParaRPr>
          </a:p>
        </p:txBody>
      </p:sp>
      <p:sp>
        <p:nvSpPr>
          <p:cNvPr id="148" name="CustomShape 2"/>
          <p:cNvSpPr/>
          <p:nvPr/>
        </p:nvSpPr>
        <p:spPr>
          <a:xfrm>
            <a:off x="1069920" y="2120760"/>
            <a:ext cx="4492080" cy="4050720"/>
          </a:xfrm>
          <a:prstGeom prst="rect">
            <a:avLst/>
          </a:prstGeom>
          <a:noFill/>
          <a:ln>
            <a:noFill/>
          </a:ln>
        </p:spPr>
        <p:style>
          <a:lnRef idx="0"/>
          <a:fillRef idx="0"/>
          <a:effectRef idx="0"/>
          <a:fontRef idx="minor"/>
        </p:style>
        <p:txBody>
          <a:bodyPr lIns="90000" rIns="90000" tIns="45000" bIns="45000"/>
          <a:p>
            <a:pPr marL="182520" indent="-181800">
              <a:lnSpc>
                <a:spcPct val="90000"/>
              </a:lnSpc>
              <a:buClr>
                <a:srgbClr val="9e3611"/>
              </a:buClr>
              <a:buFont typeface="Noto Sans Symbols"/>
              <a:buChar char="▪"/>
            </a:pPr>
            <a:r>
              <a:rPr b="0" lang="en-US" sz="2800" spc="-1" strike="noStrike">
                <a:solidFill>
                  <a:srgbClr val="000000"/>
                </a:solidFill>
                <a:latin typeface="Rockwell"/>
                <a:ea typeface="Rockwell"/>
              </a:rPr>
              <a:t>After a free throw violation by the throwing team when no additional free throws are to follow, the offended team is entitled to a throw in from a spot out of bounds, nearest the violation in their backcourt. </a:t>
            </a:r>
            <a:endParaRPr b="0" lang="en-US" sz="2800" spc="-1" strike="noStrike">
              <a:latin typeface="Arial"/>
            </a:endParaRPr>
          </a:p>
        </p:txBody>
      </p:sp>
      <p:pic>
        <p:nvPicPr>
          <p:cNvPr id="149" name="" descr=""/>
          <p:cNvPicPr/>
          <p:nvPr/>
        </p:nvPicPr>
        <p:blipFill>
          <a:blip r:embed="rId1"/>
          <a:stretch/>
        </p:blipFill>
        <p:spPr>
          <a:xfrm>
            <a:off x="5395320" y="640080"/>
            <a:ext cx="6857280" cy="5577480"/>
          </a:xfrm>
          <a:prstGeom prst="rect">
            <a:avLst/>
          </a:prstGeom>
          <a:ln>
            <a:noFill/>
          </a:ln>
        </p:spPr>
      </p:pic>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16</TotalTime>
  <Application>LibreOffice/6.1.3.2$Windows_X86_64 LibreOffice_project/86daf60bf00efa86ad547e59e09d6bb77c699acb</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2014-11-14T12:59:25Z</dcterms:created>
  <dc:creator>Jake Rosiek</dc:creator>
  <dc:description/>
  <dc:language>en-US</dc:language>
  <cp:lastModifiedBy/>
  <dcterms:modified xsi:type="dcterms:W3CDTF">2023-08-30T20:23:54Z</dcterms:modified>
  <cp:revision>2</cp:revision>
  <dc:subject/>
  <dc:title/>
</cp:coreProperties>
</file>