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52280" cy="6857640"/>
            <a:chOff x="0" y="0"/>
            <a:chExt cx="9152280" cy="6857640"/>
          </a:xfrm>
        </p:grpSpPr>
        <p:pic>
          <p:nvPicPr>
            <p:cNvPr id="1" name="Google Shape;7;p12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3640" cy="685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554040" y="542880"/>
              <a:ext cx="8039520" cy="575604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" name="Google Shape;9;p12" descr=""/>
            <p:cNvPicPr/>
            <p:nvPr/>
          </p:nvPicPr>
          <p:blipFill>
            <a:blip r:embed="rId4"/>
            <a:srcRect l="0" t="0" r="14236" b="0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Google Shape;10;p12" descr=""/>
            <p:cNvPicPr/>
            <p:nvPr/>
          </p:nvPicPr>
          <p:blipFill>
            <a:blip r:embed="rId5"/>
            <a:srcRect l="0" t="0" r="14236" b="0"/>
            <a:stretch/>
          </p:blipFill>
          <p:spPr>
            <a:xfrm>
              <a:off x="846684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0" y="0"/>
            <a:ext cx="9144360" cy="6857640"/>
            <a:chOff x="0" y="0"/>
            <a:chExt cx="9144360" cy="6857640"/>
          </a:xfrm>
        </p:grpSpPr>
        <p:pic>
          <p:nvPicPr>
            <p:cNvPr id="6" name="Google Shape;18;p13" descr="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9143640" cy="685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1515600" y="1520280"/>
              <a:ext cx="6112440" cy="38181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" name="Google Shape;20;p13" descr=""/>
            <p:cNvPicPr/>
            <p:nvPr/>
          </p:nvPicPr>
          <p:blipFill>
            <a:blip r:embed="rId7"/>
            <a:srcRect l="0" t="0" r="47963" b="0"/>
            <a:stretch/>
          </p:blipFill>
          <p:spPr>
            <a:xfrm>
              <a:off x="0" y="3128400"/>
              <a:ext cx="16639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Google Shape;21;p13" descr=""/>
            <p:cNvPicPr/>
            <p:nvPr/>
          </p:nvPicPr>
          <p:blipFill>
            <a:blip r:embed="rId8"/>
            <a:srcRect l="0" t="0" r="47963" b="0"/>
            <a:stretch/>
          </p:blipFill>
          <p:spPr>
            <a:xfrm>
              <a:off x="7480440" y="3128400"/>
              <a:ext cx="16639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1922040" y="1811880"/>
            <a:ext cx="5308560" cy="1515240"/>
          </a:xfrm>
          <a:prstGeom prst="rect">
            <a:avLst/>
          </a:prstGeom>
        </p:spPr>
        <p:txBody>
          <a:bodyPr anchor="b"/>
          <a:p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6065280" y="5054760"/>
            <a:ext cx="672840" cy="2790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1922040" y="5054760"/>
            <a:ext cx="4064400" cy="2790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6817320" y="5054760"/>
            <a:ext cx="41328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23EED2C-E876-4363-A1B3-5DC3F45E635D}" type="slidenum">
              <a:rPr b="0" lang="en-US" sz="1000" spc="-1" strike="noStrike">
                <a:solidFill>
                  <a:srgbClr val="000000"/>
                </a:solidFill>
                <a:latin typeface="Garamond"/>
                <a:ea typeface="Garamond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4" name="CustomShape 9"/>
          <p:cNvSpPr/>
          <p:nvPr/>
        </p:nvSpPr>
        <p:spPr>
          <a:xfrm>
            <a:off x="2019960" y="3471480"/>
            <a:ext cx="5112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0"/>
            <a:ext cx="9152280" cy="6857640"/>
            <a:chOff x="0" y="0"/>
            <a:chExt cx="9152280" cy="6857640"/>
          </a:xfrm>
        </p:grpSpPr>
        <p:pic>
          <p:nvPicPr>
            <p:cNvPr id="53" name="Google Shape;7;p12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3640" cy="685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554040" y="542880"/>
              <a:ext cx="8039520" cy="575604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" name="Google Shape;9;p12" descr=""/>
            <p:cNvPicPr/>
            <p:nvPr/>
          </p:nvPicPr>
          <p:blipFill>
            <a:blip r:embed="rId4"/>
            <a:srcRect l="0" t="0" r="14236" b="0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Google Shape;10;p12" descr=""/>
            <p:cNvPicPr/>
            <p:nvPr/>
          </p:nvPicPr>
          <p:blipFill>
            <a:blip r:embed="rId5"/>
            <a:srcRect l="0" t="0" r="14236" b="0"/>
            <a:stretch/>
          </p:blipFill>
          <p:spPr>
            <a:xfrm>
              <a:off x="846684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CustomShape 3"/>
          <p:cNvSpPr/>
          <p:nvPr/>
        </p:nvSpPr>
        <p:spPr>
          <a:xfrm>
            <a:off x="1278360" y="2356200"/>
            <a:ext cx="6595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anchor="ctr">
            <a:normAutofit/>
          </a:bodyPr>
          <a:p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6356520" y="5960520"/>
            <a:ext cx="1148040" cy="2790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176840" y="5960520"/>
            <a:ext cx="5104440" cy="2790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7580160" y="5960520"/>
            <a:ext cx="39528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DB8DE9B-4739-4FBF-8BF0-6F839AF2286F}" type="slidenum">
              <a:rPr b="0" lang="en-US" sz="1000" spc="-1" strike="noStrike">
                <a:solidFill>
                  <a:srgbClr val="000000"/>
                </a:solidFill>
                <a:latin typeface="Garamond"/>
                <a:ea typeface="Garamond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0" y="0"/>
            <a:ext cx="9152280" cy="6857640"/>
            <a:chOff x="0" y="0"/>
            <a:chExt cx="9152280" cy="6857640"/>
          </a:xfrm>
        </p:grpSpPr>
        <p:pic>
          <p:nvPicPr>
            <p:cNvPr id="100" name="Google Shape;7;p12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3640" cy="685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" name="CustomShape 2"/>
            <p:cNvSpPr/>
            <p:nvPr/>
          </p:nvSpPr>
          <p:spPr>
            <a:xfrm>
              <a:off x="554040" y="542880"/>
              <a:ext cx="8039520" cy="575604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2" name="Google Shape;9;p12" descr=""/>
            <p:cNvPicPr/>
            <p:nvPr/>
          </p:nvPicPr>
          <p:blipFill>
            <a:blip r:embed="rId4"/>
            <a:srcRect l="0" t="0" r="14236" b="0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Google Shape;10;p12" descr=""/>
            <p:cNvPicPr/>
            <p:nvPr/>
          </p:nvPicPr>
          <p:blipFill>
            <a:blip r:embed="rId5"/>
            <a:srcRect l="0" t="0" r="14236" b="0"/>
            <a:stretch/>
          </p:blipFill>
          <p:spPr>
            <a:xfrm>
              <a:off x="846684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PlaceHolder 3"/>
          <p:cNvSpPr>
            <a:spLocks noGrp="1"/>
          </p:cNvSpPr>
          <p:nvPr>
            <p:ph type="dt"/>
          </p:nvPr>
        </p:nvSpPr>
        <p:spPr>
          <a:xfrm>
            <a:off x="6356520" y="5960520"/>
            <a:ext cx="1148040" cy="2790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/>
          </p:nvPr>
        </p:nvSpPr>
        <p:spPr>
          <a:xfrm>
            <a:off x="1176840" y="5960520"/>
            <a:ext cx="5104440" cy="27900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/>
          </p:nvPr>
        </p:nvSpPr>
        <p:spPr>
          <a:xfrm>
            <a:off x="7580160" y="5960520"/>
            <a:ext cx="39528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7692C36-0960-4742-8AD8-E2344575ED46}" type="slidenum">
              <a:rPr b="0" lang="en-US" sz="1000" spc="-1" strike="noStrike">
                <a:solidFill>
                  <a:srgbClr val="000000"/>
                </a:solidFill>
                <a:latin typeface="Garamond"/>
                <a:ea typeface="Garamond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5840">
            <a:solidFill>
              <a:srgbClr val="81441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Group 2"/>
          <p:cNvGrpSpPr/>
          <p:nvPr/>
        </p:nvGrpSpPr>
        <p:grpSpPr>
          <a:xfrm>
            <a:off x="0" y="0"/>
            <a:ext cx="9141120" cy="6872040"/>
            <a:chOff x="0" y="0"/>
            <a:chExt cx="9141120" cy="6872040"/>
          </a:xfrm>
        </p:grpSpPr>
        <p:pic>
          <p:nvPicPr>
            <p:cNvPr id="147" name="Google Shape;153;p1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11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8" name="CustomShape 3"/>
            <p:cNvSpPr/>
            <p:nvPr/>
          </p:nvSpPr>
          <p:spPr>
            <a:xfrm>
              <a:off x="1746360" y="1540800"/>
              <a:ext cx="5657400" cy="383508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9" name="Google Shape;155;p1" descr=""/>
            <p:cNvPicPr/>
            <p:nvPr/>
          </p:nvPicPr>
          <p:blipFill>
            <a:blip r:embed="rId4"/>
            <a:srcRect l="0" t="0" r="47677" b="0"/>
            <a:stretch/>
          </p:blipFill>
          <p:spPr>
            <a:xfrm rot="5400000">
              <a:off x="3725280" y="606960"/>
              <a:ext cx="1672920" cy="45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Google Shape;156;p1" descr=""/>
            <p:cNvPicPr/>
            <p:nvPr/>
          </p:nvPicPr>
          <p:blipFill>
            <a:blip r:embed="rId5"/>
            <a:srcRect l="0" t="0" r="48822" b="0"/>
            <a:stretch/>
          </p:blipFill>
          <p:spPr>
            <a:xfrm rot="5400000">
              <a:off x="3743280" y="5824080"/>
              <a:ext cx="1636560" cy="459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1" name="TextShape 4"/>
          <p:cNvSpPr txBox="1"/>
          <p:nvPr/>
        </p:nvSpPr>
        <p:spPr>
          <a:xfrm>
            <a:off x="2019240" y="1871280"/>
            <a:ext cx="5111280" cy="1515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262626"/>
                </a:solidFill>
                <a:latin typeface="Garamond"/>
                <a:ea typeface="Garamond"/>
              </a:rPr>
              <a:t>NFHS Basketball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2019240" y="3657600"/>
            <a:ext cx="511128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Garamond"/>
                <a:ea typeface="Garamond"/>
              </a:rPr>
              <a:t>Rule 2: 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Garamond"/>
                <a:ea typeface="Garamond"/>
              </a:rPr>
              <a:t>Officials and Their Duties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2019240" y="3522240"/>
            <a:ext cx="511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9230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1176840" y="2276280"/>
            <a:ext cx="6798240" cy="393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Correctable Errors (Cont.)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If the error is Free throw related, the free throws and the activities during it are canceled, unless it is unsporting, flagrant, intentional, or technical.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Resume play from the point of interruption, unless it is to award a merited free throw and there has been no change in team possession.  If this is the case , the merited free throws are attempted by the proper player with the lane occupied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43040" indent="-160920">
              <a:lnSpc>
                <a:spcPct val="100000"/>
              </a:lnSpc>
              <a:spcBef>
                <a:spcPts val="56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0" y="274680"/>
            <a:ext cx="8229240" cy="11426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85800" y="1470960"/>
            <a:ext cx="1218960" cy="11426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Dead Ball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2514600" y="1447920"/>
            <a:ext cx="1294920" cy="129492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1</a:t>
            </a:r>
            <a:r>
              <a:rPr b="0" lang="en-US" sz="1800" spc="-1" strike="noStrike" baseline="30000">
                <a:solidFill>
                  <a:srgbClr val="000000"/>
                </a:solidFill>
                <a:latin typeface="Garamond"/>
                <a:ea typeface="Garamond"/>
              </a:rPr>
              <a:t>st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 Live Ball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4800600" y="1523880"/>
            <a:ext cx="1218960" cy="114264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1</a:t>
            </a:r>
            <a:r>
              <a:rPr b="0" lang="en-US" sz="1800" spc="-1" strike="noStrike" baseline="30000">
                <a:solidFill>
                  <a:srgbClr val="000000"/>
                </a:solidFill>
                <a:latin typeface="Garamond"/>
                <a:ea typeface="Garamond"/>
              </a:rPr>
              <a:t>st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 Dead Ball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7162920" y="1523880"/>
            <a:ext cx="1294920" cy="12189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2</a:t>
            </a:r>
            <a:r>
              <a:rPr b="0" lang="en-US" sz="1800" spc="-1" strike="noStrike" baseline="30000">
                <a:solidFill>
                  <a:srgbClr val="000000"/>
                </a:solidFill>
                <a:latin typeface="Garamond"/>
                <a:ea typeface="Garamond"/>
              </a:rPr>
              <a:t>nd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 Live Ball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457200" y="2933640"/>
            <a:ext cx="1676160" cy="8377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Error Made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2438280" y="2971800"/>
            <a:ext cx="1904760" cy="91404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Clock Stops or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 Keeps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Running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4572000" y="2971800"/>
            <a:ext cx="1980720" cy="9903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Correct to Here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CustomShape 9"/>
          <p:cNvSpPr/>
          <p:nvPr/>
        </p:nvSpPr>
        <p:spPr>
          <a:xfrm>
            <a:off x="685800" y="4267080"/>
            <a:ext cx="586692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If Clock was stopped—correct before first dead ball becomes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live before the clock has started.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If Clock kept running—correct before the 2</a:t>
            </a:r>
            <a:r>
              <a:rPr b="0" lang="en-US" sz="1800" spc="-1" strike="noStrike" baseline="30000">
                <a:solidFill>
                  <a:srgbClr val="000000"/>
                </a:solidFill>
                <a:latin typeface="Garamond"/>
                <a:ea typeface="Garamond"/>
              </a:rPr>
              <a:t>nd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 live ball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1" name="CustomShape 10"/>
          <p:cNvSpPr/>
          <p:nvPr/>
        </p:nvSpPr>
        <p:spPr>
          <a:xfrm>
            <a:off x="6553080" y="5562720"/>
            <a:ext cx="2133360" cy="9903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Play sequence is the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same whether clock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is running or stopped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2" name="CustomShape 11"/>
          <p:cNvSpPr/>
          <p:nvPr/>
        </p:nvSpPr>
        <p:spPr>
          <a:xfrm>
            <a:off x="1295280" y="2697480"/>
            <a:ext cx="360" cy="15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2"/>
          <p:cNvSpPr/>
          <p:nvPr/>
        </p:nvSpPr>
        <p:spPr>
          <a:xfrm>
            <a:off x="3124080" y="2666880"/>
            <a:ext cx="3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3"/>
          <p:cNvSpPr/>
          <p:nvPr/>
        </p:nvSpPr>
        <p:spPr>
          <a:xfrm rot="10800000">
            <a:off x="6400800" y="297180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4"/>
          <p:cNvSpPr/>
          <p:nvPr/>
        </p:nvSpPr>
        <p:spPr>
          <a:xfrm>
            <a:off x="6843600" y="1844280"/>
            <a:ext cx="28440" cy="329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5"/>
          <p:cNvSpPr/>
          <p:nvPr/>
        </p:nvSpPr>
        <p:spPr>
          <a:xfrm>
            <a:off x="838080" y="3886200"/>
            <a:ext cx="3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237;p11" descr=""/>
          <p:cNvPicPr/>
          <p:nvPr/>
        </p:nvPicPr>
        <p:blipFill>
          <a:blip r:embed="rId1"/>
          <a:stretch/>
        </p:blipFill>
        <p:spPr>
          <a:xfrm>
            <a:off x="4808520" y="3186000"/>
            <a:ext cx="4153680" cy="354816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238;p11" descr=""/>
          <p:cNvPicPr/>
          <p:nvPr/>
        </p:nvPicPr>
        <p:blipFill>
          <a:blip r:embed="rId2"/>
          <a:stretch/>
        </p:blipFill>
        <p:spPr>
          <a:xfrm>
            <a:off x="218160" y="625320"/>
            <a:ext cx="4432320" cy="336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262626"/>
                </a:solidFill>
                <a:latin typeface="Garamond"/>
                <a:ea typeface="Garamond"/>
              </a:rPr>
              <a:t>Referee’s Authority</a:t>
            </a:r>
            <a:br/>
            <a:r>
              <a:rPr b="0" lang="en-US" sz="4000" spc="-1" strike="noStrike">
                <a:solidFill>
                  <a:srgbClr val="262626"/>
                </a:solidFill>
                <a:latin typeface="Garamond"/>
                <a:ea typeface="Garamond"/>
              </a:rPr>
              <a:t>Rule 2-3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Garamond"/>
              </a:rPr>
              <a:t>The referee shall make decisions on ANY points not specifically covered in the rules.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72520" y="753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dadada"/>
                </a:solidFill>
                <a:latin typeface="Garamond"/>
                <a:ea typeface="Garamond"/>
              </a:rPr>
              <a:t>Duties Overview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234440" y="1973880"/>
            <a:ext cx="6798240" cy="4134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Games are officiated with 2 or 3 officials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Referee:  Toss the ball to begin game or…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Other official/officials is/are umpire(s)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Umpires have limited pregame duties—count team’s players.  If two-person crew, R counts guest team, U1 home team. (page 34 officials manual)  If three-person crew, U1 counts home, U2 counts guest.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Referee approves equipment, designates official timer and scorer, ensures teams notified 3 min prior to 1</a:t>
            </a:r>
            <a:r>
              <a:rPr b="0" lang="en-US" sz="2400" spc="-1" strike="noStrike" baseline="30000">
                <a:solidFill>
                  <a:srgbClr val="000000"/>
                </a:solidFill>
                <a:latin typeface="Garamond"/>
                <a:ea typeface="Garamond"/>
              </a:rPr>
              <a:t>st</a:t>
            </a: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 &amp; 3</a:t>
            </a:r>
            <a:r>
              <a:rPr b="0" lang="en-US" sz="2400" spc="-1" strike="noStrike" baseline="30000">
                <a:solidFill>
                  <a:srgbClr val="000000"/>
                </a:solidFill>
                <a:latin typeface="Garamond"/>
                <a:ea typeface="Garamond"/>
              </a:rPr>
              <a:t>rd</a:t>
            </a:r>
            <a:r>
              <a:rPr b="0" lang="en-US" sz="2400" spc="-1" strike="noStrike">
                <a:solidFill>
                  <a:srgbClr val="000000"/>
                </a:solidFill>
                <a:latin typeface="Garamond"/>
                <a:ea typeface="Garamond"/>
              </a:rPr>
              <a:t> quarters, conducts pregame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Referee conducts Pregame conferences with crew, captains, and coaches—emphasize sportsmanship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Referee duties also include:  Administer the alternating possession throw in to begin each quarter, can forfeit game, approves score after each half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br/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Referee keeps track of possession arrow, rules on last second shot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Officials’ Jurisdiction ends when they all  leave the visual confines of the playing area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Officials report a team warning for head coach/bench personnel misconduct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Officials should </a:t>
            </a:r>
            <a:r>
              <a:rPr b="1" lang="en-US" sz="2800" spc="-1" strike="noStrike" u="sng">
                <a:solidFill>
                  <a:srgbClr val="000000"/>
                </a:solidFill>
                <a:uFillTx/>
                <a:latin typeface="Garamond"/>
                <a:ea typeface="Garamond"/>
              </a:rPr>
              <a:t>immediately remove</a:t>
            </a: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 a player exhibiting signs of a concussion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218160"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3200" spc="-1" strike="noStrike">
                <a:solidFill>
                  <a:srgbClr val="000000"/>
                </a:solidFill>
                <a:latin typeface="Garamond"/>
                <a:ea typeface="Garamond"/>
              </a:rPr>
              <a:t>Foul duties: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Preliminary @ spot: Verbally Inform the offender/fouler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Report to scorer: Signal to scorer with two (2) hands the number of the offender and number of free throws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Color, # that Fouled, OB or Free Throws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480"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3200" spc="-1" strike="noStrike">
                <a:solidFill>
                  <a:srgbClr val="000000"/>
                </a:solidFill>
                <a:latin typeface="Garamond"/>
                <a:ea typeface="Garamond"/>
              </a:rPr>
              <a:t>Violation duties: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Signal to Stop the Clock and the Violation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Point direction of play and announce color of team to receive throw-in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Signal one of the four OB spots for frontcourt throw-ins or the throw-in OB spot in the backcourt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176840" y="108720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176840" y="2391120"/>
            <a:ext cx="6798240" cy="389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3200" spc="-1" strike="noStrike">
                <a:solidFill>
                  <a:srgbClr val="000000"/>
                </a:solidFill>
                <a:latin typeface="Garamond"/>
                <a:ea typeface="Garamond"/>
              </a:rPr>
              <a:t>Five Correctable Errors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1.  Failure to award a merited free throw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2.  Awarding an unmerited free throw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3.  Permitting a wrong player to attempt a free throw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4.  Attempting a free throw at the wrong basket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5.  Erroneously counting or canceling a score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dadada"/>
                </a:solidFill>
                <a:latin typeface="Garamond"/>
                <a:ea typeface="Garamond"/>
              </a:rPr>
              <a:t>Rule 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8bf4d"/>
              </a:buClr>
              <a:buFont typeface="Noto Sans Symbols"/>
              <a:buChar char="■"/>
            </a:pPr>
            <a:r>
              <a:rPr b="0" lang="en-US" sz="3200" spc="-1" strike="noStrike">
                <a:solidFill>
                  <a:srgbClr val="000000"/>
                </a:solidFill>
                <a:latin typeface="Garamond"/>
                <a:ea typeface="Garamond"/>
              </a:rPr>
              <a:t>Correctable Errors (cont.)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Time limits exist for fixing a correctable error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Must be recognized during the first dead ball after the clock has started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3c9770"/>
              </a:buClr>
              <a:buFont typeface="Noto Sans Symbols"/>
              <a:buChar char="■"/>
            </a:pPr>
            <a:r>
              <a:rPr b="0" lang="en-US" sz="2800" spc="-1" strike="noStrike">
                <a:solidFill>
                  <a:srgbClr val="000000"/>
                </a:solidFill>
                <a:latin typeface="Garamond"/>
                <a:ea typeface="Garamond"/>
              </a:rPr>
              <a:t>If it is a scoring error (Correctable Error 5) it must be corrected before the second live ball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Garamond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LibreOffice/6.1.3.2$Windows_X86_64 LibreOffice_project/86daf60bf00efa86ad547e59e09d6bb77c699acb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2020-10-05T20:21:42Z</dcterms:created>
  <dc:creator>Jake Rosiek</dc:creator>
  <dc:description/>
  <dc:language>en-US</dc:language>
  <cp:lastModifiedBy/>
  <dcterms:modified xsi:type="dcterms:W3CDTF">2023-08-30T20:03:42Z</dcterms:modified>
  <cp:revision>1</cp:revision>
  <dc:subject/>
  <dc:title/>
</cp:coreProperties>
</file>