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orbel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g+1jHY0vbzfo1cWNnBqstxWGHT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bel-bold.fntdata"/><Relationship Id="rId23" Type="http://schemas.openxmlformats.org/officeDocument/2006/relationships/font" Target="fonts/Corbe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boldItalic.fntdata"/><Relationship Id="rId25" Type="http://schemas.openxmlformats.org/officeDocument/2006/relationships/font" Target="fonts/Corbel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/>
          <p:nvPr/>
        </p:nvSpPr>
        <p:spPr>
          <a:xfrm>
            <a:off x="0" y="762000"/>
            <a:ext cx="6856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9"/>
          <p:cNvSpPr/>
          <p:nvPr/>
        </p:nvSpPr>
        <p:spPr>
          <a:xfrm>
            <a:off x="6953250" y="762000"/>
            <a:ext cx="2193925" cy="5334000"/>
          </a:xfrm>
          <a:prstGeom prst="rect">
            <a:avLst/>
          </a:prstGeom>
          <a:solidFill>
            <a:srgbClr val="C3C3C3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 txBox="1"/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D7F0F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084513" y="681038"/>
            <a:ext cx="51212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2900934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2914650" y="4672584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2900934" y="1023586"/>
            <a:ext cx="260604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b="1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b="1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5863847" y="1023587"/>
            <a:ext cx="260604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b="1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b="1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Noto Sans Symbols"/>
              <a:buNone/>
              <a:defRPr b="0" i="0" sz="125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Noto Sans Symbols"/>
              <a:buNone/>
              <a:defRPr b="0" i="0" sz="125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2624138" y="6356350"/>
            <a:ext cx="4433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758825"/>
            <a:ext cx="2582863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8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18"/>
          <p:cNvSpPr/>
          <p:nvPr/>
        </p:nvSpPr>
        <p:spPr>
          <a:xfrm>
            <a:off x="8861425" y="758825"/>
            <a:ext cx="288925" cy="5330825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8"/>
          <p:cNvSpPr txBox="1"/>
          <p:nvPr>
            <p:ph idx="1" type="body"/>
          </p:nvPr>
        </p:nvSpPr>
        <p:spPr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92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⚫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0" type="dt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1" type="ftr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T_L3dJsHlNgxQRd76dSYwdH7D4yedNir/view" TargetMode="External"/><Relationship Id="rId5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801688" y="1298575"/>
            <a:ext cx="5486400" cy="3254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BASKETBALL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825500" y="4670425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D7F0F6"/>
                </a:solidFill>
                <a:latin typeface="Corbel"/>
                <a:ea typeface="Corbel"/>
                <a:cs typeface="Corbel"/>
                <a:sym typeface="Corbel"/>
              </a:rPr>
              <a:t>Rule 1: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D7F0F6"/>
                </a:solidFill>
                <a:latin typeface="Corbel"/>
                <a:ea typeface="Corbel"/>
                <a:cs typeface="Corbel"/>
                <a:sym typeface="Corbel"/>
              </a:rPr>
              <a:t>Court &amp; Equipment</a:t>
            </a:r>
            <a:endParaRPr b="0" i="0" sz="2000" u="none" cap="none" strike="noStrike">
              <a:solidFill>
                <a:srgbClr val="D7F0F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Coach</a:t>
            </a:r>
            <a:r>
              <a:rPr b="1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ING</a:t>
            </a: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Box</a:t>
            </a:r>
            <a:endParaRPr/>
          </a:p>
        </p:txBody>
      </p:sp>
      <p:sp>
        <p:nvSpPr>
          <p:cNvPr id="150" name="Google Shape;150;p10"/>
          <p:cNvSpPr txBox="1"/>
          <p:nvPr>
            <p:ph idx="1" type="body"/>
          </p:nvPr>
        </p:nvSpPr>
        <p:spPr>
          <a:xfrm>
            <a:off x="2743200" y="914400"/>
            <a:ext cx="327025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Notice title does not say “Coach’s” or “Coaches” Box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Begins at the 28’ line/mark and extends towards the endline (commonly called baseline)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The box is entirely out of bounds—coach cannot legally walk, stand, coach on the court inside the boundary lines.</a:t>
            </a:r>
            <a:endParaRPr/>
          </a:p>
          <a:p>
            <a:pPr indent="-61911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www.vnews.com/csp/mediapool/sites/dt.common.streams.StreamServer.cls?STREAMOID=o3P84SYcLcl6AiKk$XmSSc$daE2N3K4ZzOUsqbU5sYsPqolxSRuoPR2ScB5HlX9pWCsjLu883Ygn4B49Lvm9bPe2QeMKQdVeZmXF$9l$4uCZ8QDXhaHEp3rvzXRJFdy0KqPHLoMevcTLo3h8xh70Y6N_U_CryOsw6FTOdKL_jpQ-&amp;CONTENTTYPE=image/jpeg" id="151" name="Google Shape;1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9286" y="293915"/>
            <a:ext cx="2255838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Time Out Area</a:t>
            </a:r>
            <a:endParaRPr/>
          </a:p>
        </p:txBody>
      </p:sp>
      <p:sp>
        <p:nvSpPr>
          <p:cNvPr id="157" name="Google Shape;157;p11"/>
          <p:cNvSpPr txBox="1"/>
          <p:nvPr>
            <p:ph idx="1" type="body"/>
          </p:nvPr>
        </p:nvSpPr>
        <p:spPr>
          <a:xfrm>
            <a:off x="2901950" y="863600"/>
            <a:ext cx="578485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Formed by an imaginary line extended from the coaching</a:t>
            </a:r>
            <a:r>
              <a:rPr lang="en-US"/>
              <a:t>-box line to form a </a:t>
            </a: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rectangle as shown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Extends from the bench area to the nearest free throw lane line area</a:t>
            </a:r>
            <a:endParaRPr/>
          </a:p>
        </p:txBody>
      </p:sp>
      <p:pic>
        <p:nvPicPr>
          <p:cNvPr descr="http://www.articleblackbelt.com/wp-content/uploads/2011/09/basketball-court-diagrams-printable.jpg" id="158" name="Google Shape;1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2890838"/>
            <a:ext cx="4143375" cy="310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/>
          <p:nvPr/>
        </p:nvSpPr>
        <p:spPr>
          <a:xfrm>
            <a:off x="3429000" y="3352800"/>
            <a:ext cx="1447800" cy="838200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0775">
            <a:solidFill>
              <a:srgbClr val="2E8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5976938" y="3352800"/>
            <a:ext cx="1447800" cy="838200"/>
          </a:xfrm>
          <a:prstGeom prst="rect">
            <a:avLst/>
          </a:prstGeom>
          <a:solidFill>
            <a:srgbClr val="FFFF00">
              <a:alpha val="49411"/>
            </a:srgbClr>
          </a:solidFill>
          <a:ln cap="flat" cmpd="sng" w="10775">
            <a:solidFill>
              <a:srgbClr val="2E87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188913" y="1123950"/>
            <a:ext cx="26304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Supple-mental </a:t>
            </a:r>
            <a:endParaRPr b="0" i="0" sz="4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Red Light on the Backboard</a:t>
            </a:r>
            <a:endParaRPr/>
          </a:p>
        </p:txBody>
      </p:sp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2941350" y="2686625"/>
            <a:ext cx="5486400" cy="40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It is recommended, but not mandatory to have to supplement the horn in indicating the end of the period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In Facilities without a Red Light the </a:t>
            </a:r>
            <a:r>
              <a:rPr b="1" i="0" lang="en-US" sz="1900" u="sng" cap="none" strike="noStrike">
                <a:solidFill>
                  <a:srgbClr val="FF0000"/>
                </a:solidFill>
              </a:rPr>
              <a:t>horn </a:t>
            </a: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shall indicate the end of periods</a:t>
            </a:r>
            <a:endParaRPr/>
          </a:p>
        </p:txBody>
      </p:sp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650" y="793150"/>
            <a:ext cx="4513802" cy="274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Game Clock &amp; Scoreboard</a:t>
            </a:r>
            <a:endParaRPr/>
          </a:p>
        </p:txBody>
      </p:sp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Mandatory to have a visible clock and scoreboard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Timer </a:t>
            </a:r>
            <a:r>
              <a:rPr lang="en-US"/>
              <a:t>shall </a:t>
            </a: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have an alternative timing device at table in case of scoreboard malfunction</a:t>
            </a:r>
            <a:endParaRPr/>
          </a:p>
        </p:txBody>
      </p:sp>
      <p:pic>
        <p:nvPicPr>
          <p:cNvPr descr="MC900389742[1]" id="174" name="Google Shape;1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11771">
            <a:off x="5496900" y="4272449"/>
            <a:ext cx="2136376" cy="18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2825" y="729075"/>
            <a:ext cx="3530450" cy="20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Possession Arrow</a:t>
            </a:r>
            <a:endParaRPr/>
          </a:p>
        </p:txBody>
      </p:sp>
      <p:sp>
        <p:nvSpPr>
          <p:cNvPr id="181" name="Google Shape;181;p14"/>
          <p:cNvSpPr txBox="1"/>
          <p:nvPr>
            <p:ph idx="1" type="body"/>
          </p:nvPr>
        </p:nvSpPr>
        <p:spPr>
          <a:xfrm>
            <a:off x="2901950" y="308650"/>
            <a:ext cx="5486400" cy="46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It must be kept at the scorer’s table (even if it’s on the scoreboard on the wall)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Needs to be visible to the officials</a:t>
            </a:r>
            <a:endParaRPr/>
          </a:p>
          <a:p>
            <a:pPr indent="-61911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450" y="3514300"/>
            <a:ext cx="5405900" cy="19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>
            <p:ph type="title"/>
          </p:nvPr>
        </p:nvSpPr>
        <p:spPr>
          <a:xfrm>
            <a:off x="0" y="1123950"/>
            <a:ext cx="2590800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Music, Sound Effects &amp; Artificial Noise-</a:t>
            </a:r>
            <a:endParaRPr b="0" i="0" sz="4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makers </a:t>
            </a:r>
            <a:endParaRPr b="0" i="0" sz="4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15"/>
          <p:cNvSpPr txBox="1"/>
          <p:nvPr>
            <p:ph idx="1" type="body"/>
          </p:nvPr>
        </p:nvSpPr>
        <p:spPr>
          <a:xfrm>
            <a:off x="2901950" y="3352800"/>
            <a:ext cx="5486400" cy="263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Only permitted during pre-game, time-outs, intermissions, and postgame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Pep Bands—Can only play before the game, halftime, and after the game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lang="en-US"/>
              <a:t>All </a:t>
            </a: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Artificial Noisemakers are prohibited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PA Announcers—only give basic info!</a:t>
            </a:r>
            <a:endParaRPr/>
          </a:p>
          <a:p>
            <a:pPr indent="-182562" lvl="1" marL="685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 nots:</a:t>
            </a:r>
            <a:endParaRPr/>
          </a:p>
          <a:p>
            <a:pPr indent="-182562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</a:pPr>
            <a:r>
              <a:rPr b="0" i="0" lang="en-US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“Threeeeeeeeeeeeeeeeeee by Jane Doe”</a:t>
            </a:r>
            <a:endParaRPr/>
          </a:p>
          <a:p>
            <a:pPr indent="-87312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ttp://henryclayband.files.wordpress.com/2010/03/dscn18121.jpg" id="189" name="Google Shape;18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4850" y="289050"/>
            <a:ext cx="2667000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 title="20180217_202816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3200" y="289050"/>
            <a:ext cx="2919250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Non-Playing Personnel</a:t>
            </a:r>
            <a:endParaRPr/>
          </a:p>
        </p:txBody>
      </p:sp>
      <p:sp>
        <p:nvSpPr>
          <p:cNvPr id="196" name="Google Shape;196;p16"/>
          <p:cNvSpPr txBox="1"/>
          <p:nvPr>
            <p:ph idx="1" type="body"/>
          </p:nvPr>
        </p:nvSpPr>
        <p:spPr>
          <a:xfrm>
            <a:off x="3033325" y="2305625"/>
            <a:ext cx="5486400" cy="55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Spirit Personnel (Cheerleaders) shall stay off the floor during 30-Second Timeouts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Shall be </a:t>
            </a:r>
            <a:r>
              <a:rPr b="1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located</a:t>
            </a: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outside the free-throw lane lines</a:t>
            </a:r>
            <a:endParaRPr/>
          </a:p>
        </p:txBody>
      </p:sp>
      <p:pic>
        <p:nvPicPr>
          <p:cNvPr id="197" name="Google Shape;1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7425" y="531450"/>
            <a:ext cx="5938199" cy="37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Electronic Devices</a:t>
            </a:r>
            <a:endParaRPr/>
          </a:p>
        </p:txBody>
      </p:sp>
      <p:sp>
        <p:nvSpPr>
          <p:cNvPr id="203" name="Google Shape;203;p17"/>
          <p:cNvSpPr txBox="1"/>
          <p:nvPr>
            <p:ph idx="1" type="body"/>
          </p:nvPr>
        </p:nvSpPr>
        <p:spPr>
          <a:xfrm>
            <a:off x="2901950" y="863600"/>
            <a:ext cx="5486400" cy="27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Tablets/mobile devices can be used during games for coaching purposes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Cannot be used to communicate to players on the court or to personnel in other parts of the gym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Can be used at halftime</a:t>
            </a:r>
            <a:endParaRPr/>
          </a:p>
        </p:txBody>
      </p:sp>
      <p:pic>
        <p:nvPicPr>
          <p:cNvPr descr="http://i.ytimg.com/vi/If6NAH299h8/hqdefault.jpg" id="204" name="Google Shape;2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838" y="3048000"/>
            <a:ext cx="3730625" cy="279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Rule 1:  Court &amp; Equipment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2809975" y="-515000"/>
            <a:ext cx="5486400" cy="51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Playing Court (see next slide for image) shall be free from obstructions and 84’ by 50’ in High School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Division line is 2” wide--divides court into 2 halves and is to run from sideline to sideline (may have shadowline in center circle.)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975" y="3296725"/>
            <a:ext cx="5780925" cy="32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Areas of the court</a:t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2901950" y="863600"/>
            <a:ext cx="54864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Center Circle has a 6’ radius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Three-point line is 19’ 9”</a:t>
            </a:r>
            <a:endParaRPr/>
          </a:p>
        </p:txBody>
      </p:sp>
      <p:pic>
        <p:nvPicPr>
          <p:cNvPr descr="i-52e730cbfa0085cb11c022bcb1cee367-pauley-halfcourtcircle-lg.jp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5900" y="2782750"/>
            <a:ext cx="5093975" cy="29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Free throw lane</a:t>
            </a:r>
            <a:endParaRPr/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⚫"/>
            </a:pPr>
            <a:r>
              <a:rPr b="0" i="0" lang="en-US" sz="259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Twelve feet wide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⚫"/>
            </a:pPr>
            <a:r>
              <a:rPr b="0" i="0" lang="en-US" sz="259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There are 6 marked lanes spaces 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⚫"/>
            </a:pPr>
            <a:r>
              <a:rPr b="0" i="0" lang="en-US" sz="259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Only the last three lane spaces above the block on each side of the lane can be occupied when a Free Throw is awarded.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⚫"/>
            </a:pPr>
            <a:r>
              <a:rPr b="0" i="0" lang="en-US" sz="259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 maximum of 4 B (defensive) players may be along the lane lines—2 B players must occupy the first two lane spaces above the block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590"/>
              <a:buFont typeface="Noto Sans Symbols"/>
              <a:buChar char="⚫"/>
            </a:pPr>
            <a:r>
              <a:rPr b="0" i="0" lang="en-US" sz="259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 maximum of 2 A (offensive) players may be along the lane lines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Court</a:t>
            </a:r>
            <a:endParaRPr/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61911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MP900400494[1]"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0963" y="1868488"/>
            <a:ext cx="3902075" cy="312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900430734[1]"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762000"/>
            <a:ext cx="8128000" cy="54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Backboards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2901950" y="863600"/>
            <a:ext cx="54864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Most backboards are rectangular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Must be 6’ x 4’ or 6’ x 3.5’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Must be same size/shape on both ends of court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lang="en-US"/>
              <a:t>Unless it is </a:t>
            </a: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transparent, it shall be </a:t>
            </a:r>
            <a:r>
              <a:rPr lang="en-US"/>
              <a:t>white. Tinted glass backboards are prohibited. 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If a nontransparent white, the box is to be black or bright orange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Backboards</a:t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2901950" y="863600"/>
            <a:ext cx="5486400" cy="35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No logos, markings allowed on the boards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Padding must  cover the bottom surface and up the sides 15” </a:t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0350" y="3429000"/>
            <a:ext cx="391510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Basket</a:t>
            </a:r>
            <a:endParaRPr/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2954500" y="2620925"/>
            <a:ext cx="5486400" cy="44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 single metal ring 18” inside diameter, bright orange in color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Shall have a #12 mesh 120-144 thread white net that is 15”-18” long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The Basket is to be attached with a ring restraining device no more than </a:t>
            </a:r>
            <a:r>
              <a:rPr lang="en-US"/>
              <a:t>⅝</a:t>
            </a: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inch in diam</a:t>
            </a:r>
            <a:r>
              <a:rPr lang="en-US"/>
              <a:t>eter.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The ring can be of the movable variety</a:t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5500" y="458600"/>
            <a:ext cx="3875548" cy="29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Ball</a:t>
            </a:r>
            <a:endParaRPr/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3048000" y="2057400"/>
            <a:ext cx="5638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Solid Brown or orange in color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Women—28.5” to 29” in circumference. 18-20 oz.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Men—29.5” to  30” in circumference.  20-22 oz.</a:t>
            </a:r>
            <a:endParaRPr/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Properly inflated ball will rebound 49-54 inches when dropped from 6 feet</a:t>
            </a:r>
            <a:endParaRPr/>
          </a:p>
          <a:p>
            <a:pPr indent="-182562" lvl="0" marL="18256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⚫"/>
            </a:pPr>
            <a:r>
              <a:rPr b="0" i="0" lang="en-US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Home team is to provide the game ball</a:t>
            </a:r>
            <a:endParaRPr b="0" i="0" sz="19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82563" lvl="0" marL="18256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⚫"/>
            </a:pPr>
            <a:r>
              <a:rPr lang="en-US"/>
              <a:t>If the home </a:t>
            </a:r>
            <a:r>
              <a:rPr lang="en-US"/>
              <a:t>ball</a:t>
            </a:r>
            <a:r>
              <a:rPr lang="en-US"/>
              <a:t> is not suitable as determined by the referee they may select an alternate compliant ball from the visitors.</a:t>
            </a:r>
            <a:endParaRPr/>
          </a:p>
        </p:txBody>
      </p:sp>
      <p:pic>
        <p:nvPicPr>
          <p:cNvPr descr="1fb440433a4c4e85e06dfdd4cc82f550f92b444c_WTB0900XB_0_EvoNXT_Orange_Official"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68909">
            <a:off x="5413676" y="152481"/>
            <a:ext cx="2652598" cy="265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